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0"/>
  </p:notesMasterIdLst>
  <p:sldIdLst>
    <p:sldId id="257" r:id="rId2"/>
    <p:sldId id="293" r:id="rId3"/>
    <p:sldId id="258" r:id="rId4"/>
    <p:sldId id="264" r:id="rId5"/>
    <p:sldId id="263" r:id="rId6"/>
    <p:sldId id="295" r:id="rId7"/>
    <p:sldId id="297" r:id="rId8"/>
    <p:sldId id="294" r:id="rId9"/>
    <p:sldId id="301" r:id="rId10"/>
    <p:sldId id="300" r:id="rId11"/>
    <p:sldId id="299" r:id="rId12"/>
    <p:sldId id="267" r:id="rId13"/>
    <p:sldId id="304" r:id="rId14"/>
    <p:sldId id="270" r:id="rId15"/>
    <p:sldId id="305" r:id="rId16"/>
    <p:sldId id="306" r:id="rId17"/>
    <p:sldId id="272" r:id="rId18"/>
    <p:sldId id="261" r:id="rId19"/>
  </p:sldIdLst>
  <p:sldSz cx="12192000" cy="6858000"/>
  <p:notesSz cx="6858000" cy="9144000"/>
  <p:embeddedFontLst>
    <p:embeddedFont>
      <p:font typeface="Roboto" panose="02000000000000000000" pitchFamily="2" charset="0"/>
      <p:regular r:id="rId21"/>
      <p:bold r:id="rId22"/>
      <p:italic r:id="rId23"/>
      <p:boldItalic r:id="rId24"/>
    </p:embeddedFont>
    <p:embeddedFont>
      <p:font typeface="Spoqa Han Sans Neo" panose="020B0500000000000000" pitchFamily="50" charset="-127"/>
      <p:regular r:id="rId25"/>
    </p:embeddedFont>
    <p:embeddedFont>
      <p:font typeface="Spoqa Han Sans Neo Bold" panose="020B0800000000000000" pitchFamily="34" charset="-127"/>
      <p:bold r:id="rId26"/>
    </p:embeddedFont>
    <p:embeddedFont>
      <p:font typeface="맑은 고딕" panose="020B0503020000020004" pitchFamily="50" charset="-127"/>
      <p:regular r:id="rId27"/>
      <p:bold r:id="rId2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3C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309" autoAdjust="0"/>
    <p:restoredTop sz="91192" autoAdjust="0"/>
  </p:normalViewPr>
  <p:slideViewPr>
    <p:cSldViewPr snapToGrid="0">
      <p:cViewPr varScale="1">
        <p:scale>
          <a:sx n="36" d="100"/>
          <a:sy n="36" d="100"/>
        </p:scale>
        <p:origin x="64" y="5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7324C2-50B5-4638-BF3E-F68BF79B5AB8}" type="datetimeFigureOut">
              <a:rPr lang="ko-KR" altLang="en-US" smtClean="0"/>
              <a:t>2023-05-26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E4CD99-9B28-4713-9D89-B82A31DCF0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98282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8</a:t>
            </a:r>
            <a:r>
              <a:rPr lang="ko-KR" altLang="en-US" dirty="0"/>
              <a:t>조 영빈관 발표 시작하겠습니다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E4CD99-9B28-4713-9D89-B82A31DCF0DA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21397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E4CD99-9B28-4713-9D89-B82A31DCF0DA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82053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E4CD99-9B28-4713-9D89-B82A31DCF0DA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1288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E4CD99-9B28-4713-9D89-B82A31DCF0DA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81506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1" dirty="0"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ᆞ </a:t>
            </a:r>
            <a:r>
              <a:rPr lang="ko-KR" altLang="en-US" sz="1200" b="1" dirty="0">
                <a:latin typeface="Spoqa Han Sans Neo" panose="020B0500000000000000" pitchFamily="50" charset="-127"/>
                <a:ea typeface="Spoqa Han Sans Neo" panose="020B0500000000000000" pitchFamily="50" charset="-127"/>
              </a:rPr>
              <a:t>본 영화를 기록하는 것을 좋아하는 사람</a:t>
            </a:r>
          </a:p>
          <a:p>
            <a:r>
              <a:rPr lang="en-US" altLang="ko-KR" sz="1200" b="1" dirty="0"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ᆞ </a:t>
            </a:r>
            <a:r>
              <a:rPr lang="ko-KR" altLang="en-US" sz="1200" b="1" dirty="0">
                <a:latin typeface="Spoqa Han Sans Neo" panose="020B0500000000000000" pitchFamily="50" charset="-127"/>
                <a:ea typeface="Spoqa Han Sans Neo" panose="020B0500000000000000" pitchFamily="50" charset="-127"/>
              </a:rPr>
              <a:t>리뷰까진 아니더라도 본 영화를 체크하고 싶은 사람</a:t>
            </a:r>
          </a:p>
          <a:p>
            <a:r>
              <a:rPr lang="en-US" altLang="ko-KR" sz="1200" b="1" dirty="0"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ᆞ </a:t>
            </a:r>
            <a:r>
              <a:rPr lang="ko-KR" altLang="en-US" sz="1200" b="1" dirty="0">
                <a:latin typeface="Spoqa Han Sans Neo" panose="020B0500000000000000" pitchFamily="50" charset="-127"/>
                <a:ea typeface="Spoqa Han Sans Neo" panose="020B0500000000000000" pitchFamily="50" charset="-127"/>
              </a:rPr>
              <a:t>방구석 평론가</a:t>
            </a:r>
          </a:p>
          <a:p>
            <a:r>
              <a:rPr lang="en-US" altLang="ko-KR" sz="1200" b="1" dirty="0"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ᆞ </a:t>
            </a:r>
            <a:r>
              <a:rPr lang="ko-KR" altLang="en-US" sz="1200" b="1" dirty="0">
                <a:latin typeface="Spoqa Han Sans Neo" panose="020B0500000000000000" pitchFamily="50" charset="-127"/>
                <a:ea typeface="Spoqa Han Sans Neo" panose="020B0500000000000000" pitchFamily="50" charset="-127"/>
              </a:rPr>
              <a:t>리뷰를 보고 다음에 볼 영화를 선택하고 싶은 사람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E4CD99-9B28-4713-9D89-B82A31DCF0DA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30805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DRF, </a:t>
            </a:r>
            <a:r>
              <a:rPr lang="en-US" altLang="ko-KR" dirty="0" err="1"/>
              <a:t>djangorestframework-simplejwt</a:t>
            </a:r>
            <a:r>
              <a:rPr lang="en-US" altLang="ko-KR" dirty="0"/>
              <a:t>, </a:t>
            </a:r>
            <a:r>
              <a:rPr lang="en-US" altLang="ko-KR" dirty="0" err="1"/>
              <a:t>dj</a:t>
            </a:r>
            <a:r>
              <a:rPr lang="en-US" altLang="ko-KR" dirty="0"/>
              <a:t>-rest-auth, </a:t>
            </a:r>
            <a:r>
              <a:rPr lang="en-US" altLang="ko-KR" dirty="0" err="1"/>
              <a:t>django</a:t>
            </a:r>
            <a:r>
              <a:rPr lang="en-US" altLang="ko-KR" dirty="0"/>
              <a:t>-filter</a:t>
            </a:r>
          </a:p>
          <a:p>
            <a:r>
              <a:rPr lang="en-US" altLang="ko-KR" dirty="0" err="1"/>
              <a:t>Vuetify</a:t>
            </a:r>
            <a:r>
              <a:rPr lang="en-US" altLang="ko-KR" dirty="0"/>
              <a:t>, </a:t>
            </a:r>
            <a:r>
              <a:rPr lang="en-US" altLang="ko-KR" dirty="0" err="1"/>
              <a:t>Vuex</a:t>
            </a:r>
            <a:r>
              <a:rPr lang="en-US" altLang="ko-KR" dirty="0"/>
              <a:t>, Vue-router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E4CD99-9B28-4713-9D89-B82A31DCF0DA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06584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E4CD99-9B28-4713-9D89-B82A31DCF0DA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71776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E4CD99-9B28-4713-9D89-B82A31DCF0DA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03921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E4CD99-9B28-4713-9D89-B82A31DCF0DA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36155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E4CD99-9B28-4713-9D89-B82A31DCF0DA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82260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E4CD99-9B28-4713-9D89-B82A31DCF0DA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51652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D359DD-E77B-418B-95D3-821F0B8AFB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3CD01AA-DD54-874D-2281-1B08BC88E6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C6433E6-89DD-22D0-07E7-D20B48602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86D05-D5B6-4404-9508-759CF51A37E3}" type="datetime1">
              <a:rPr lang="ko-KR" altLang="en-US" smtClean="0"/>
              <a:t>2023-05-26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91FFA32-90EC-37E2-945B-CD557FE9F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098E9F7-8EF2-45D3-79EB-28CDC1E02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6C0C9-059E-42C6-925F-EAFAC4DEDD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50880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E41702-7772-DBDA-EE16-10C19D533B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8091985-F618-B776-D5DF-92D8187054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146C313-8D43-C5DD-C113-C53A181494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59099-D7D3-49B3-AE66-277FC3065998}" type="datetime1">
              <a:rPr lang="ko-KR" altLang="en-US" smtClean="0"/>
              <a:t>2023-05-26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9AE24DF-5BA7-071C-57E7-40DAC3E1C6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85A2DE5-AA6B-C408-136C-251210D16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6C0C9-059E-42C6-925F-EAFAC4DEDD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38783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149C827-8F4B-F6C1-7A0D-D966FA3C688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0F144F8-3EE6-C6B2-D73A-386734727B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B594847-28C0-E102-5495-7F65D0DC75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C13BC-FE8A-415A-AA5E-CE78C4587C47}" type="datetime1">
              <a:rPr lang="ko-KR" altLang="en-US" smtClean="0"/>
              <a:t>2023-05-26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6823E3E-287A-B1B7-68C0-1090D9F263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614F92A-D1D0-AA4D-4AEE-56D6BA151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6C0C9-059E-42C6-925F-EAFAC4DEDD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42992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BFBFF8-94A6-EB0B-058D-287A2C5F27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FFC8E22-7ED7-A08A-1411-084FA8851E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4C3BB49-B665-0D62-8A7C-6F195DB8BC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FC24B-0189-41C4-B022-43A967B821E4}" type="datetime1">
              <a:rPr lang="ko-KR" altLang="en-US" smtClean="0"/>
              <a:t>2023-05-26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E80489F-4164-1ED8-41AC-6ED45B313D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3FB0943-5B42-5C03-9E4A-A2E32B689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6C0C9-059E-42C6-925F-EAFAC4DEDD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34520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56F0A7-7884-48B2-7D04-FE7AEAA5C1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485C907-5926-A547-DE11-46996993CD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64420BC-5256-0574-57EA-6ED4500717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4279E-FB9C-40F9-AC8E-7E86DBBFC1F7}" type="datetime1">
              <a:rPr lang="ko-KR" altLang="en-US" smtClean="0"/>
              <a:t>2023-05-26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82A61F9-7BF1-3D1B-3DAC-1E27ACEAEA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D4A3500-E4F4-5371-93A0-8189A9C730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6C0C9-059E-42C6-925F-EAFAC4DEDD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62620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D9066D-C986-7297-00B6-A53D5C64B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94469DC-DA94-8D9D-0AF3-AEB39F95B2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B30E9F4-88B2-3687-E8A6-9D422E5706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94ECE96-2614-6DA1-7319-4D9C2D3385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A503CA-6934-4FA8-9BC3-FA7A1EFF8829}" type="datetime1">
              <a:rPr lang="ko-KR" altLang="en-US" smtClean="0"/>
              <a:t>2023-05-26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57AE45A-09E1-8572-643E-D605CDBA5D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EA62CFB-E670-8C97-24AB-05136A41A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6C0C9-059E-42C6-925F-EAFAC4DEDD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44146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625631-E4CC-9B12-887F-E03030A75C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25C8DA5-866B-33A9-B781-6C81B35C2B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9821F9B-D92E-21FE-4A87-ECAEA73C42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178F06E-8D07-10EA-3DC9-D78EDDACE0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F6DEADB-F58B-2214-B9DB-B610186004F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5BCFA60-910E-9738-CFCF-4B863B5874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DD45B-5DFF-41A8-88D5-A3E2078460A9}" type="datetime1">
              <a:rPr lang="ko-KR" altLang="en-US" smtClean="0"/>
              <a:t>2023-05-26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7D383B5-3F63-CFE9-94CD-C7EEA2DD47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DD3C2E2-F78F-0306-63F7-4DFD127BF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6C0C9-059E-42C6-925F-EAFAC4DEDD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852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4F4159-8366-039B-CE86-2CE67C290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573E937-119F-FDE0-4593-B2197C0553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95D5D-403F-4F5D-B564-947A64D5798E}" type="datetime1">
              <a:rPr lang="ko-KR" altLang="en-US" smtClean="0"/>
              <a:t>2023-05-26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95ECA15-CC45-B9CF-02EB-79E85005D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0478E08-D839-8A71-E01C-D8862717E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6C0C9-059E-42C6-925F-EAFAC4DEDD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74251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F927C27-B237-EF8F-D544-714857F941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4A94DD-59DA-40D9-8D98-C8155455725E}" type="datetime1">
              <a:rPr lang="ko-KR" altLang="en-US" smtClean="0"/>
              <a:t>2023-05-26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7249071-C966-1B44-6E18-A91CC11BBE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DC7D646-E8C4-B0A9-FB59-58C57950A4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6C0C9-059E-42C6-925F-EAFAC4DEDD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08633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38D766-6037-9EFC-1D86-A4E9E0D8D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5479352-A226-BADB-61F7-4426A42B73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36B177A-26A4-D3A2-ECD8-07DF0C03C7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CA65F44-093A-8635-5B76-DF0F98D9F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333261-737E-4806-BCF4-AB71359B0E4B}" type="datetime1">
              <a:rPr lang="ko-KR" altLang="en-US" smtClean="0"/>
              <a:t>2023-05-26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2D3B9BE-3749-CD17-BEB6-7729625163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7E9FF86-638C-FD80-3D25-C83718BA6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6C0C9-059E-42C6-925F-EAFAC4DEDD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52989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1A6BA2-EDE1-27A0-76F4-99D898FD35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14F6038-5FD7-6308-B059-3C957AB8401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67A592D-E30E-3401-E996-6F6547C435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16F8A20-9077-4367-467D-97FA2FC479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3F0B97-FD38-4A61-92DA-1E413A32DF95}" type="datetime1">
              <a:rPr lang="ko-KR" altLang="en-US" smtClean="0"/>
              <a:t>2023-05-26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B721220-9FF6-A9DF-0075-54A7240F7C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F44EB9A-B914-9000-56E9-318FF42D58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6C0C9-059E-42C6-925F-EAFAC4DEDD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67348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D4A7D23-275D-E5B6-11D2-19BCD9CD36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C9DE89E-7C48-E99F-D8B2-4EDA85CC53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91E0125-DF8E-75AD-CCF9-22DDE5D14B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6778BF-E67F-4992-8B63-A38AE4FE79B2}" type="datetime1">
              <a:rPr lang="ko-KR" altLang="en-US" smtClean="0"/>
              <a:t>2023-05-26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BDB16EA-7E18-E37A-A596-A144ED3588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CBA3492-D7F4-C818-FA8C-6B575A8F00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26C0C9-059E-42C6-925F-EAFAC4DEDD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68707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6.png"/><Relationship Id="rId7" Type="http://schemas.microsoft.com/office/2007/relationships/hdphoto" Target="../media/hdphoto2.wd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microsoft.com/office/2007/relationships/hdphoto" Target="../media/hdphoto1.wdp"/><Relationship Id="rId4" Type="http://schemas.openxmlformats.org/officeDocument/2006/relationships/image" Target="../media/image7.png"/><Relationship Id="rId9" Type="http://schemas.microsoft.com/office/2007/relationships/hdphoto" Target="../media/hdphoto3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그림 4" descr="스크린샷, 텍스트, 블루, 일렉트릭 블루이(가) 표시된 사진">
            <a:extLst>
              <a:ext uri="{FF2B5EF4-FFF2-40B4-BE49-F238E27FC236}">
                <a16:creationId xmlns:a16="http://schemas.microsoft.com/office/drawing/2014/main" id="{E17B9C62-EC38-3DEA-DC78-A8634D787BB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4A419B6-9E4E-BCDD-480B-045562593AD2}"/>
              </a:ext>
            </a:extLst>
          </p:cNvPr>
          <p:cNvSpPr txBox="1"/>
          <p:nvPr/>
        </p:nvSpPr>
        <p:spPr>
          <a:xfrm>
            <a:off x="3487554" y="3013501"/>
            <a:ext cx="52168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dirty="0"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영빈관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40C8FD0-043E-A544-A2C6-F094BA123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6C0C9-059E-42C6-925F-EAFAC4DEDDCF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87419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8D931F95-F210-CE9A-A2EA-C8E97AC0EA23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568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7780885-AE5C-C463-823A-DDEEAC1E2150}"/>
              </a:ext>
            </a:extLst>
          </p:cNvPr>
          <p:cNvSpPr txBox="1"/>
          <p:nvPr/>
        </p:nvSpPr>
        <p:spPr>
          <a:xfrm>
            <a:off x="269823" y="58669"/>
            <a:ext cx="358264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ln>
                  <a:solidFill>
                    <a:schemeClr val="accent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ERD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9CE9103-B30E-3E54-07E7-7BE74DE88C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189" y="1024183"/>
            <a:ext cx="209579" cy="91452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8718DFD-CA71-8C1C-6A55-F04989013597}"/>
              </a:ext>
            </a:extLst>
          </p:cNvPr>
          <p:cNvSpPr txBox="1"/>
          <p:nvPr/>
        </p:nvSpPr>
        <p:spPr>
          <a:xfrm>
            <a:off x="941078" y="1201760"/>
            <a:ext cx="37521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Movies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07876E8F-4486-B43E-3BEB-5099D5B635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3315518"/>
              </p:ext>
            </p:extLst>
          </p:nvPr>
        </p:nvGraphicFramePr>
        <p:xfrm>
          <a:off x="763978" y="2283671"/>
          <a:ext cx="2499610" cy="2625090"/>
        </p:xfrm>
        <a:graphic>
          <a:graphicData uri="http://schemas.openxmlformats.org/drawingml/2006/table">
            <a:tbl>
              <a:tblPr firstRow="1" firstCol="1" bandRow="1"/>
              <a:tblGrid>
                <a:gridCol w="1249805">
                  <a:extLst>
                    <a:ext uri="{9D8B030D-6E8A-4147-A177-3AD203B41FA5}">
                      <a16:colId xmlns:a16="http://schemas.microsoft.com/office/drawing/2014/main" val="1090599591"/>
                    </a:ext>
                  </a:extLst>
                </a:gridCol>
                <a:gridCol w="1249805">
                  <a:extLst>
                    <a:ext uri="{9D8B030D-6E8A-4147-A177-3AD203B41FA5}">
                      <a16:colId xmlns:a16="http://schemas.microsoft.com/office/drawing/2014/main" val="3189964085"/>
                    </a:ext>
                  </a:extLst>
                </a:gridCol>
              </a:tblGrid>
              <a:tr h="14717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FFFFFF"/>
                          </a:solidFill>
                          <a:effectLst/>
                          <a:latin typeface="Roboto" panose="02000000000000000000" pitchFamily="2" charset="0"/>
                          <a:ea typeface="Times New Roman" panose="02020603050405020304" pitchFamily="18" charset="0"/>
                        </a:rPr>
                        <a:t>Movie </a:t>
                      </a:r>
                      <a:endParaRPr lang="ko-KR" sz="1200" dirty="0"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B563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151055"/>
                  </a:ext>
                </a:extLst>
              </a:tr>
              <a:tr h="147172">
                <a:tc>
                  <a:txBody>
                    <a:bodyPr/>
                    <a:lstStyle/>
                    <a:p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Times New Roman" panose="02020603050405020304" pitchFamily="18" charset="0"/>
                        </a:rPr>
                        <a:t>id</a:t>
                      </a: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 </a:t>
                      </a:r>
                      <a:endParaRPr lang="ko-KR" sz="1200"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Times New Roman" panose="02020603050405020304" pitchFamily="18" charset="0"/>
                        </a:rPr>
                        <a:t>IntegerField</a:t>
                      </a: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 </a:t>
                      </a:r>
                      <a:endParaRPr lang="ko-KR" sz="1200"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6965711"/>
                  </a:ext>
                </a:extLst>
              </a:tr>
              <a:tr h="147172"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Times New Roman" panose="02020603050405020304" pitchFamily="18" charset="0"/>
                        </a:rPr>
                        <a:t>backdrop_path</a:t>
                      </a: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 </a:t>
                      </a:r>
                      <a:endParaRPr lang="ko-KR" sz="1200"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Times New Roman" panose="02020603050405020304" pitchFamily="18" charset="0"/>
                        </a:rPr>
                        <a:t>CharField</a:t>
                      </a: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 </a:t>
                      </a:r>
                      <a:endParaRPr lang="ko-KR" sz="1200"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529691"/>
                  </a:ext>
                </a:extLst>
              </a:tr>
              <a:tr h="147172"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Times New Roman" panose="02020603050405020304" pitchFamily="18" charset="0"/>
                        </a:rPr>
                        <a:t>original_language</a:t>
                      </a: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 </a:t>
                      </a:r>
                      <a:endParaRPr lang="ko-KR" sz="1200"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Times New Roman" panose="02020603050405020304" pitchFamily="18" charset="0"/>
                        </a:rPr>
                        <a:t>CharField</a:t>
                      </a: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 </a:t>
                      </a:r>
                      <a:endParaRPr lang="ko-KR" sz="1200"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8424967"/>
                  </a:ext>
                </a:extLst>
              </a:tr>
              <a:tr h="147172"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Times New Roman" panose="02020603050405020304" pitchFamily="18" charset="0"/>
                        </a:rPr>
                        <a:t>original_title</a:t>
                      </a: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 </a:t>
                      </a:r>
                      <a:endParaRPr lang="ko-KR" sz="1200"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Times New Roman" panose="02020603050405020304" pitchFamily="18" charset="0"/>
                        </a:rPr>
                        <a:t>CharField</a:t>
                      </a: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 </a:t>
                      </a:r>
                      <a:endParaRPr lang="ko-KR" sz="1200"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8712260"/>
                  </a:ext>
                </a:extLst>
              </a:tr>
              <a:tr h="147172"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Times New Roman" panose="02020603050405020304" pitchFamily="18" charset="0"/>
                        </a:rPr>
                        <a:t>overview</a:t>
                      </a: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 </a:t>
                      </a:r>
                      <a:endParaRPr lang="ko-KR" sz="1200"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Times New Roman" panose="02020603050405020304" pitchFamily="18" charset="0"/>
                        </a:rPr>
                        <a:t>TextField</a:t>
                      </a: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 </a:t>
                      </a:r>
                      <a:endParaRPr lang="ko-KR" sz="1200"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8161131"/>
                  </a:ext>
                </a:extLst>
              </a:tr>
              <a:tr h="147172"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Times New Roman" panose="02020603050405020304" pitchFamily="18" charset="0"/>
                        </a:rPr>
                        <a:t>popularity</a:t>
                      </a: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 </a:t>
                      </a:r>
                      <a:endParaRPr lang="ko-KR" sz="1200"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Times New Roman" panose="02020603050405020304" pitchFamily="18" charset="0"/>
                        </a:rPr>
                        <a:t>FloatField</a:t>
                      </a: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 </a:t>
                      </a:r>
                      <a:endParaRPr lang="ko-KR" sz="1200"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8551370"/>
                  </a:ext>
                </a:extLst>
              </a:tr>
              <a:tr h="147172"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Times New Roman" panose="02020603050405020304" pitchFamily="18" charset="0"/>
                        </a:rPr>
                        <a:t>poster_path</a:t>
                      </a: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 </a:t>
                      </a:r>
                      <a:endParaRPr lang="ko-KR" sz="1200"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Times New Roman" panose="02020603050405020304" pitchFamily="18" charset="0"/>
                        </a:rPr>
                        <a:t>CharField</a:t>
                      </a: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 </a:t>
                      </a:r>
                      <a:endParaRPr lang="ko-KR" sz="1200"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9986279"/>
                  </a:ext>
                </a:extLst>
              </a:tr>
              <a:tr h="147172"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Times New Roman" panose="02020603050405020304" pitchFamily="18" charset="0"/>
                        </a:rPr>
                        <a:t>release_date</a:t>
                      </a: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 </a:t>
                      </a:r>
                      <a:endParaRPr lang="ko-KR" sz="1200"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Times New Roman" panose="02020603050405020304" pitchFamily="18" charset="0"/>
                        </a:rPr>
                        <a:t>DateField</a:t>
                      </a: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 </a:t>
                      </a:r>
                      <a:endParaRPr lang="ko-KR" sz="1200"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6820347"/>
                  </a:ext>
                </a:extLst>
              </a:tr>
              <a:tr h="147172"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Times New Roman" panose="02020603050405020304" pitchFamily="18" charset="0"/>
                        </a:rPr>
                        <a:t>runtime</a:t>
                      </a: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 </a:t>
                      </a:r>
                      <a:endParaRPr lang="ko-KR" sz="1200"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Times New Roman" panose="02020603050405020304" pitchFamily="18" charset="0"/>
                        </a:rPr>
                        <a:t>IntegerField</a:t>
                      </a: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 </a:t>
                      </a:r>
                      <a:endParaRPr lang="ko-KR" sz="1200"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325605"/>
                  </a:ext>
                </a:extLst>
              </a:tr>
              <a:tr h="147172"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Times New Roman" panose="02020603050405020304" pitchFamily="18" charset="0"/>
                        </a:rPr>
                        <a:t>title</a:t>
                      </a: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 </a:t>
                      </a:r>
                      <a:endParaRPr lang="ko-KR" sz="1200"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Times New Roman" panose="02020603050405020304" pitchFamily="18" charset="0"/>
                        </a:rPr>
                        <a:t>CharField</a:t>
                      </a: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 </a:t>
                      </a:r>
                      <a:endParaRPr lang="ko-KR" sz="1200"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3891786"/>
                  </a:ext>
                </a:extLst>
              </a:tr>
              <a:tr h="147172"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Times New Roman" panose="02020603050405020304" pitchFamily="18" charset="0"/>
                        </a:rPr>
                        <a:t>vote_average</a:t>
                      </a: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 </a:t>
                      </a:r>
                      <a:endParaRPr lang="ko-KR" sz="1200"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Times New Roman" panose="02020603050405020304" pitchFamily="18" charset="0"/>
                        </a:rPr>
                        <a:t>FloatField</a:t>
                      </a: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 </a:t>
                      </a:r>
                      <a:endParaRPr lang="ko-KR" sz="1200"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1447797"/>
                  </a:ext>
                </a:extLst>
              </a:tr>
              <a:tr h="147172"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Times New Roman" panose="02020603050405020304" pitchFamily="18" charset="0"/>
                        </a:rPr>
                        <a:t>vote_count</a:t>
                      </a: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 </a:t>
                      </a:r>
                      <a:endParaRPr lang="ko-KR" sz="1200"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err="1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Times New Roman" panose="02020603050405020304" pitchFamily="18" charset="0"/>
                        </a:rPr>
                        <a:t>IntegerField</a:t>
                      </a: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 </a:t>
                      </a:r>
                      <a:endParaRPr lang="ko-KR" sz="1200" dirty="0"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7010908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7A27A825-C14A-6B51-194E-E09F614FCA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5329467"/>
              </p:ext>
            </p:extLst>
          </p:nvPr>
        </p:nvGraphicFramePr>
        <p:xfrm>
          <a:off x="4463760" y="4385704"/>
          <a:ext cx="3014272" cy="1711935"/>
        </p:xfrm>
        <a:graphic>
          <a:graphicData uri="http://schemas.openxmlformats.org/drawingml/2006/table">
            <a:tbl>
              <a:tblPr firstRow="1" firstCol="1" bandRow="1"/>
              <a:tblGrid>
                <a:gridCol w="1507136">
                  <a:extLst>
                    <a:ext uri="{9D8B030D-6E8A-4147-A177-3AD203B41FA5}">
                      <a16:colId xmlns:a16="http://schemas.microsoft.com/office/drawing/2014/main" val="2824163421"/>
                    </a:ext>
                  </a:extLst>
                </a:gridCol>
                <a:gridCol w="1507136">
                  <a:extLst>
                    <a:ext uri="{9D8B030D-6E8A-4147-A177-3AD203B41FA5}">
                      <a16:colId xmlns:a16="http://schemas.microsoft.com/office/drawing/2014/main" val="1095785184"/>
                    </a:ext>
                  </a:extLst>
                </a:gridCol>
              </a:tblGrid>
              <a:tr h="136700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FFFFFF"/>
                          </a:solidFill>
                          <a:effectLst/>
                          <a:latin typeface="Roboto" panose="02000000000000000000" pitchFamily="2" charset="0"/>
                          <a:ea typeface="Times New Roman" panose="02020603050405020304" pitchFamily="18" charset="0"/>
                        </a:rPr>
                        <a:t>Comment </a:t>
                      </a:r>
                      <a:endParaRPr lang="ko-KR" sz="1200" dirty="0"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B563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0211693"/>
                  </a:ext>
                </a:extLst>
              </a:tr>
              <a:tr h="215715">
                <a:tc>
                  <a:txBody>
                    <a:bodyPr/>
                    <a:lstStyle/>
                    <a:p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Times New Roman" panose="02020603050405020304" pitchFamily="18" charset="0"/>
                        </a:rPr>
                        <a:t>id</a:t>
                      </a: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 </a:t>
                      </a:r>
                      <a:endParaRPr lang="ko-KR" sz="1200"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Times New Roman" panose="02020603050405020304" pitchFamily="18" charset="0"/>
                        </a:rPr>
                        <a:t>BigAutoField</a:t>
                      </a: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 </a:t>
                      </a:r>
                      <a:endParaRPr lang="ko-KR" sz="1200"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7222701"/>
                  </a:ext>
                </a:extLst>
              </a:tr>
              <a:tr h="215715">
                <a:tc>
                  <a:txBody>
                    <a:bodyPr/>
                    <a:lstStyle/>
                    <a:p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Times New Roman" panose="02020603050405020304" pitchFamily="18" charset="0"/>
                        </a:rPr>
                        <a:t>parent_comment</a:t>
                      </a: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 </a:t>
                      </a:r>
                      <a:endParaRPr lang="ko-KR" sz="1200"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Times New Roman" panose="02020603050405020304" pitchFamily="18" charset="0"/>
                        </a:rPr>
                        <a:t>ForeignKey (id)</a:t>
                      </a: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 </a:t>
                      </a:r>
                      <a:endParaRPr lang="ko-KR" sz="1200"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2546216"/>
                  </a:ext>
                </a:extLst>
              </a:tr>
              <a:tr h="215715">
                <a:tc>
                  <a:txBody>
                    <a:bodyPr/>
                    <a:lstStyle/>
                    <a:p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Times New Roman" panose="02020603050405020304" pitchFamily="18" charset="0"/>
                        </a:rPr>
                        <a:t>review</a:t>
                      </a: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 </a:t>
                      </a:r>
                      <a:endParaRPr lang="ko-KR" sz="1200"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Times New Roman" panose="02020603050405020304" pitchFamily="18" charset="0"/>
                        </a:rPr>
                        <a:t>ForeignKey (id)</a:t>
                      </a: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 </a:t>
                      </a:r>
                      <a:endParaRPr lang="ko-KR" sz="1200"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5051563"/>
                  </a:ext>
                </a:extLst>
              </a:tr>
              <a:tr h="215715">
                <a:tc>
                  <a:txBody>
                    <a:bodyPr/>
                    <a:lstStyle/>
                    <a:p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Times New Roman" panose="02020603050405020304" pitchFamily="18" charset="0"/>
                        </a:rPr>
                        <a:t>user</a:t>
                      </a: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 </a:t>
                      </a:r>
                      <a:endParaRPr lang="ko-KR" sz="1200"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Times New Roman" panose="02020603050405020304" pitchFamily="18" charset="0"/>
                        </a:rPr>
                        <a:t>ForeignKey (id)</a:t>
                      </a: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 </a:t>
                      </a:r>
                      <a:endParaRPr lang="ko-KR" sz="1200"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7000121"/>
                  </a:ext>
                </a:extLst>
              </a:tr>
              <a:tr h="215715"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Times New Roman" panose="02020603050405020304" pitchFamily="18" charset="0"/>
                        </a:rPr>
                        <a:t>content</a:t>
                      </a: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 </a:t>
                      </a:r>
                      <a:endParaRPr lang="ko-KR" sz="1200"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Times New Roman" panose="02020603050405020304" pitchFamily="18" charset="0"/>
                        </a:rPr>
                        <a:t>TextField</a:t>
                      </a: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 </a:t>
                      </a:r>
                      <a:endParaRPr lang="ko-KR" sz="1200"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0153613"/>
                  </a:ext>
                </a:extLst>
              </a:tr>
              <a:tr h="215715"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7B7B7B"/>
                          </a:solidFill>
                          <a:effectLst/>
                          <a:latin typeface="Roboto" panose="02000000000000000000" pitchFamily="2" charset="0"/>
                          <a:ea typeface="Times New Roman" panose="02020603050405020304" pitchFamily="18" charset="0"/>
                        </a:rPr>
                        <a:t>created_at</a:t>
                      </a: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 </a:t>
                      </a:r>
                      <a:endParaRPr lang="ko-KR" sz="1200"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7B7B7B"/>
                          </a:solidFill>
                          <a:effectLst/>
                          <a:latin typeface="Roboto" panose="02000000000000000000" pitchFamily="2" charset="0"/>
                          <a:ea typeface="Times New Roman" panose="02020603050405020304" pitchFamily="18" charset="0"/>
                        </a:rPr>
                        <a:t>DateTimeField</a:t>
                      </a: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 </a:t>
                      </a:r>
                      <a:endParaRPr lang="ko-KR" sz="1200"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6910124"/>
                  </a:ext>
                </a:extLst>
              </a:tr>
              <a:tr h="215715"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7B7B7B"/>
                          </a:solidFill>
                          <a:effectLst/>
                          <a:latin typeface="Roboto" panose="02000000000000000000" pitchFamily="2" charset="0"/>
                          <a:ea typeface="Times New Roman" panose="02020603050405020304" pitchFamily="18" charset="0"/>
                        </a:rPr>
                        <a:t>updated_at</a:t>
                      </a: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 </a:t>
                      </a:r>
                      <a:endParaRPr lang="ko-KR" sz="1200"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err="1">
                          <a:solidFill>
                            <a:srgbClr val="7B7B7B"/>
                          </a:solidFill>
                          <a:effectLst/>
                          <a:latin typeface="Roboto" panose="02000000000000000000" pitchFamily="2" charset="0"/>
                          <a:ea typeface="Times New Roman" panose="02020603050405020304" pitchFamily="18" charset="0"/>
                        </a:rPr>
                        <a:t>DateTimeField</a:t>
                      </a: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 </a:t>
                      </a:r>
                      <a:endParaRPr lang="ko-KR" sz="1200" dirty="0"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4267442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D4F10370-D969-1236-9B16-E3EFE1DFAD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2281098"/>
              </p:ext>
            </p:extLst>
          </p:nvPr>
        </p:nvGraphicFramePr>
        <p:xfrm>
          <a:off x="4463760" y="1683117"/>
          <a:ext cx="2877152" cy="2221230"/>
        </p:xfrm>
        <a:graphic>
          <a:graphicData uri="http://schemas.openxmlformats.org/drawingml/2006/table">
            <a:tbl>
              <a:tblPr firstRow="1" firstCol="1" bandRow="1"/>
              <a:tblGrid>
                <a:gridCol w="1438576">
                  <a:extLst>
                    <a:ext uri="{9D8B030D-6E8A-4147-A177-3AD203B41FA5}">
                      <a16:colId xmlns:a16="http://schemas.microsoft.com/office/drawing/2014/main" val="1317838604"/>
                    </a:ext>
                  </a:extLst>
                </a:gridCol>
                <a:gridCol w="1438576">
                  <a:extLst>
                    <a:ext uri="{9D8B030D-6E8A-4147-A177-3AD203B41FA5}">
                      <a16:colId xmlns:a16="http://schemas.microsoft.com/office/drawing/2014/main" val="2337268048"/>
                    </a:ext>
                  </a:extLst>
                </a:gridCol>
              </a:tblGrid>
              <a:tr h="198253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solidFill>
                            <a:srgbClr val="FFFFFF"/>
                          </a:solidFill>
                          <a:effectLst/>
                          <a:latin typeface="Roboto" panose="02000000000000000000" pitchFamily="2" charset="0"/>
                          <a:ea typeface="Times New Roman" panose="02020603050405020304" pitchFamily="18" charset="0"/>
                        </a:rPr>
                        <a:t>Review </a:t>
                      </a:r>
                      <a:endParaRPr lang="ko-KR" sz="1200"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B563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4465418"/>
                  </a:ext>
                </a:extLst>
              </a:tr>
              <a:tr h="198253">
                <a:tc>
                  <a:txBody>
                    <a:bodyPr/>
                    <a:lstStyle/>
                    <a:p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Times New Roman" panose="02020603050405020304" pitchFamily="18" charset="0"/>
                        </a:rPr>
                        <a:t>id</a:t>
                      </a: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 </a:t>
                      </a:r>
                      <a:endParaRPr lang="ko-KR" sz="1200"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Times New Roman" panose="02020603050405020304" pitchFamily="18" charset="0"/>
                        </a:rPr>
                        <a:t>BigAutoField</a:t>
                      </a: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 </a:t>
                      </a:r>
                      <a:endParaRPr lang="ko-KR" sz="1200"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6939090"/>
                  </a:ext>
                </a:extLst>
              </a:tr>
              <a:tr h="198253">
                <a:tc>
                  <a:txBody>
                    <a:bodyPr/>
                    <a:lstStyle/>
                    <a:p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Times New Roman" panose="02020603050405020304" pitchFamily="18" charset="0"/>
                        </a:rPr>
                        <a:t>movie</a:t>
                      </a: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 </a:t>
                      </a:r>
                      <a:endParaRPr lang="ko-KR" sz="1200"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Times New Roman" panose="02020603050405020304" pitchFamily="18" charset="0"/>
                        </a:rPr>
                        <a:t>ForeignKey (id)</a:t>
                      </a: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 </a:t>
                      </a:r>
                      <a:endParaRPr lang="ko-KR" sz="1200"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9259482"/>
                  </a:ext>
                </a:extLst>
              </a:tr>
              <a:tr h="198253">
                <a:tc>
                  <a:txBody>
                    <a:bodyPr/>
                    <a:lstStyle/>
                    <a:p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Times New Roman" panose="02020603050405020304" pitchFamily="18" charset="0"/>
                        </a:rPr>
                        <a:t>user</a:t>
                      </a: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 </a:t>
                      </a:r>
                      <a:endParaRPr lang="ko-KR" sz="1200"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Times New Roman" panose="02020603050405020304" pitchFamily="18" charset="0"/>
                        </a:rPr>
                        <a:t>ForeignKey (id)</a:t>
                      </a: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 </a:t>
                      </a:r>
                      <a:endParaRPr lang="ko-KR" sz="1200"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2270810"/>
                  </a:ext>
                </a:extLst>
              </a:tr>
              <a:tr h="198253"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7B7B7B"/>
                          </a:solidFill>
                          <a:effectLst/>
                          <a:latin typeface="Roboto" panose="02000000000000000000" pitchFamily="2" charset="0"/>
                          <a:ea typeface="Times New Roman" panose="02020603050405020304" pitchFamily="18" charset="0"/>
                        </a:rPr>
                        <a:t>content</a:t>
                      </a: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 </a:t>
                      </a:r>
                      <a:endParaRPr lang="ko-KR" sz="1200"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7B7B7B"/>
                          </a:solidFill>
                          <a:effectLst/>
                          <a:latin typeface="Roboto" panose="02000000000000000000" pitchFamily="2" charset="0"/>
                          <a:ea typeface="Times New Roman" panose="02020603050405020304" pitchFamily="18" charset="0"/>
                        </a:rPr>
                        <a:t>TextField</a:t>
                      </a: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 </a:t>
                      </a:r>
                      <a:endParaRPr lang="ko-KR" sz="1200"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694437"/>
                  </a:ext>
                </a:extLst>
              </a:tr>
              <a:tr h="198253"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7B7B7B"/>
                          </a:solidFill>
                          <a:effectLst/>
                          <a:latin typeface="Roboto" panose="02000000000000000000" pitchFamily="2" charset="0"/>
                          <a:ea typeface="Times New Roman" panose="02020603050405020304" pitchFamily="18" charset="0"/>
                        </a:rPr>
                        <a:t>created_at</a:t>
                      </a: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 </a:t>
                      </a:r>
                      <a:endParaRPr lang="ko-KR" sz="1200"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7B7B7B"/>
                          </a:solidFill>
                          <a:effectLst/>
                          <a:latin typeface="Roboto" panose="02000000000000000000" pitchFamily="2" charset="0"/>
                          <a:ea typeface="Times New Roman" panose="02020603050405020304" pitchFamily="18" charset="0"/>
                        </a:rPr>
                        <a:t>DateTimeField</a:t>
                      </a: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 </a:t>
                      </a:r>
                      <a:endParaRPr lang="ko-KR" sz="1200"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5365162"/>
                  </a:ext>
                </a:extLst>
              </a:tr>
              <a:tr h="198253"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Times New Roman" panose="02020603050405020304" pitchFamily="18" charset="0"/>
                        </a:rPr>
                        <a:t>like</a:t>
                      </a: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 </a:t>
                      </a:r>
                      <a:endParaRPr lang="ko-KR" sz="1200"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Times New Roman" panose="02020603050405020304" pitchFamily="18" charset="0"/>
                        </a:rPr>
                        <a:t>BooleanField</a:t>
                      </a: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 </a:t>
                      </a:r>
                      <a:endParaRPr lang="ko-KR" sz="1200"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8802105"/>
                  </a:ext>
                </a:extLst>
              </a:tr>
              <a:tr h="198253"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Times New Roman" panose="02020603050405020304" pitchFamily="18" charset="0"/>
                        </a:rPr>
                        <a:t>rating</a:t>
                      </a: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 </a:t>
                      </a:r>
                      <a:endParaRPr lang="ko-KR" sz="1200"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Times New Roman" panose="02020603050405020304" pitchFamily="18" charset="0"/>
                        </a:rPr>
                        <a:t>DecimalField</a:t>
                      </a: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 </a:t>
                      </a:r>
                      <a:endParaRPr lang="ko-KR" sz="1200"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1864087"/>
                  </a:ext>
                </a:extLst>
              </a:tr>
              <a:tr h="198253"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7B7B7B"/>
                          </a:solidFill>
                          <a:effectLst/>
                          <a:latin typeface="Roboto" panose="02000000000000000000" pitchFamily="2" charset="0"/>
                          <a:ea typeface="Times New Roman" panose="02020603050405020304" pitchFamily="18" charset="0"/>
                        </a:rPr>
                        <a:t>updated_at</a:t>
                      </a: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 </a:t>
                      </a:r>
                      <a:endParaRPr lang="ko-KR" sz="1200"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7B7B7B"/>
                          </a:solidFill>
                          <a:effectLst/>
                          <a:latin typeface="Roboto" panose="02000000000000000000" pitchFamily="2" charset="0"/>
                          <a:ea typeface="Times New Roman" panose="02020603050405020304" pitchFamily="18" charset="0"/>
                        </a:rPr>
                        <a:t>DateTimeField</a:t>
                      </a: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 </a:t>
                      </a:r>
                      <a:endParaRPr lang="ko-KR" sz="1200"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5761358"/>
                  </a:ext>
                </a:extLst>
              </a:tr>
              <a:tr h="198253"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Times New Roman" panose="02020603050405020304" pitchFamily="18" charset="0"/>
                        </a:rPr>
                        <a:t>watched</a:t>
                      </a: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 </a:t>
                      </a:r>
                      <a:endParaRPr lang="ko-KR" sz="1200"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Times New Roman" panose="02020603050405020304" pitchFamily="18" charset="0"/>
                        </a:rPr>
                        <a:t>BooleanField</a:t>
                      </a: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 </a:t>
                      </a:r>
                      <a:endParaRPr lang="ko-KR" sz="1200"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7522125"/>
                  </a:ext>
                </a:extLst>
              </a:tr>
              <a:tr h="198253"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Times New Roman" panose="02020603050405020304" pitchFamily="18" charset="0"/>
                        </a:rPr>
                        <a:t>watched_at</a:t>
                      </a: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 </a:t>
                      </a:r>
                      <a:endParaRPr lang="ko-KR" sz="1200"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err="1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Times New Roman" panose="02020603050405020304" pitchFamily="18" charset="0"/>
                        </a:rPr>
                        <a:t>DateTimeField</a:t>
                      </a: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 </a:t>
                      </a:r>
                      <a:endParaRPr lang="ko-KR" sz="1200" dirty="0"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58099"/>
                  </a:ext>
                </a:extLst>
              </a:tr>
            </a:tbl>
          </a:graphicData>
        </a:graphic>
      </p:graphicFrame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2E7246DC-1733-56C9-4A79-44EF3AE910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8857957"/>
              </p:ext>
            </p:extLst>
          </p:nvPr>
        </p:nvGraphicFramePr>
        <p:xfrm>
          <a:off x="8403034" y="2283671"/>
          <a:ext cx="3156284" cy="2911206"/>
        </p:xfrm>
        <a:graphic>
          <a:graphicData uri="http://schemas.openxmlformats.org/drawingml/2006/table">
            <a:tbl>
              <a:tblPr firstRow="1" firstCol="1" bandRow="1"/>
              <a:tblGrid>
                <a:gridCol w="1578142">
                  <a:extLst>
                    <a:ext uri="{9D8B030D-6E8A-4147-A177-3AD203B41FA5}">
                      <a16:colId xmlns:a16="http://schemas.microsoft.com/office/drawing/2014/main" val="3196895362"/>
                    </a:ext>
                  </a:extLst>
                </a:gridCol>
                <a:gridCol w="1578142">
                  <a:extLst>
                    <a:ext uri="{9D8B030D-6E8A-4147-A177-3AD203B41FA5}">
                      <a16:colId xmlns:a16="http://schemas.microsoft.com/office/drawing/2014/main" val="836978630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solidFill>
                            <a:srgbClr val="FFFFFF"/>
                          </a:solidFill>
                          <a:effectLst/>
                          <a:latin typeface="Roboto" panose="02000000000000000000" pitchFamily="2" charset="0"/>
                          <a:ea typeface="Times New Roman" panose="02020603050405020304" pitchFamily="18" charset="0"/>
                        </a:rPr>
                        <a:t>User</a:t>
                      </a:r>
                      <a:br>
                        <a:rPr lang="en-US" sz="1200" b="1">
                          <a:solidFill>
                            <a:srgbClr val="FFFFFF"/>
                          </a:solidFill>
                          <a:effectLst/>
                          <a:latin typeface="Roboto" panose="02000000000000000000" pitchFamily="2" charset="0"/>
                          <a:ea typeface="Times New Roman" panose="02020603050405020304" pitchFamily="18" charset="0"/>
                        </a:rPr>
                      </a:br>
                      <a:r>
                        <a:rPr lang="en-US" sz="1200" b="1">
                          <a:solidFill>
                            <a:srgbClr val="FFFFFF"/>
                          </a:solidFill>
                          <a:effectLst/>
                          <a:latin typeface="Roboto" panose="02000000000000000000" pitchFamily="2" charset="0"/>
                          <a:ea typeface="Times New Roman" panose="02020603050405020304" pitchFamily="18" charset="0"/>
                        </a:rPr>
                        <a:t>&lt;</a:t>
                      </a:r>
                      <a:r>
                        <a:rPr lang="en-US" sz="1200" b="1" i="1">
                          <a:solidFill>
                            <a:srgbClr val="FFFFFF"/>
                          </a:solidFill>
                          <a:effectLst/>
                          <a:latin typeface="Roboto" panose="02000000000000000000" pitchFamily="2" charset="0"/>
                          <a:ea typeface="Times New Roman" panose="02020603050405020304" pitchFamily="18" charset="0"/>
                        </a:rPr>
                        <a:t>AbstractUser</a:t>
                      </a:r>
                      <a:r>
                        <a:rPr lang="en-US" sz="1200" b="1">
                          <a:solidFill>
                            <a:srgbClr val="FFFFFF"/>
                          </a:solidFill>
                          <a:effectLst/>
                          <a:latin typeface="Roboto" panose="02000000000000000000" pitchFamily="2" charset="0"/>
                          <a:ea typeface="Times New Roman" panose="02020603050405020304" pitchFamily="18" charset="0"/>
                        </a:rPr>
                        <a:t>&gt; </a:t>
                      </a:r>
                      <a:endParaRPr lang="ko-KR" sz="1200"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B563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416007"/>
                  </a:ext>
                </a:extLst>
              </a:tr>
              <a:tr h="210533">
                <a:tc>
                  <a:txBody>
                    <a:bodyPr/>
                    <a:lstStyle/>
                    <a:p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Times New Roman" panose="02020603050405020304" pitchFamily="18" charset="0"/>
                        </a:rPr>
                        <a:t>id</a:t>
                      </a: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 </a:t>
                      </a:r>
                      <a:endParaRPr lang="ko-KR" sz="1200"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Times New Roman" panose="02020603050405020304" pitchFamily="18" charset="0"/>
                        </a:rPr>
                        <a:t>BigAutoField</a:t>
                      </a: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 </a:t>
                      </a:r>
                      <a:endParaRPr lang="ko-KR" sz="1200"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3294817"/>
                  </a:ext>
                </a:extLst>
              </a:tr>
              <a:tr h="210533">
                <a:tc>
                  <a:txBody>
                    <a:bodyPr/>
                    <a:lstStyle/>
                    <a:p>
                      <a:r>
                        <a:rPr lang="en-US" sz="1200" i="1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Times New Roman" panose="02020603050405020304" pitchFamily="18" charset="0"/>
                        </a:rPr>
                        <a:t>date_joined</a:t>
                      </a: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 </a:t>
                      </a:r>
                      <a:endParaRPr lang="ko-KR" sz="1200"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i="1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Times New Roman" panose="02020603050405020304" pitchFamily="18" charset="0"/>
                        </a:rPr>
                        <a:t>DateTimeField</a:t>
                      </a: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 </a:t>
                      </a:r>
                      <a:endParaRPr lang="ko-KR" sz="1200"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0621638"/>
                  </a:ext>
                </a:extLst>
              </a:tr>
              <a:tr h="210533"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Times New Roman" panose="02020603050405020304" pitchFamily="18" charset="0"/>
                        </a:rPr>
                        <a:t>email</a:t>
                      </a: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 </a:t>
                      </a:r>
                      <a:endParaRPr lang="ko-KR" sz="1200"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Times New Roman" panose="02020603050405020304" pitchFamily="18" charset="0"/>
                        </a:rPr>
                        <a:t>EmailField</a:t>
                      </a: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 </a:t>
                      </a:r>
                      <a:endParaRPr lang="ko-KR" sz="1200"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5667094"/>
                  </a:ext>
                </a:extLst>
              </a:tr>
              <a:tr h="210533">
                <a:tc>
                  <a:txBody>
                    <a:bodyPr/>
                    <a:lstStyle/>
                    <a:p>
                      <a:r>
                        <a:rPr lang="en-US" sz="1200" i="1">
                          <a:solidFill>
                            <a:srgbClr val="7B7B7B"/>
                          </a:solidFill>
                          <a:effectLst/>
                          <a:latin typeface="Roboto" panose="02000000000000000000" pitchFamily="2" charset="0"/>
                          <a:ea typeface="Times New Roman" panose="02020603050405020304" pitchFamily="18" charset="0"/>
                        </a:rPr>
                        <a:t>first_name</a:t>
                      </a: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 </a:t>
                      </a:r>
                      <a:endParaRPr lang="ko-KR" sz="1200"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i="1">
                          <a:solidFill>
                            <a:srgbClr val="7B7B7B"/>
                          </a:solidFill>
                          <a:effectLst/>
                          <a:latin typeface="Roboto" panose="02000000000000000000" pitchFamily="2" charset="0"/>
                          <a:ea typeface="Times New Roman" panose="02020603050405020304" pitchFamily="18" charset="0"/>
                        </a:rPr>
                        <a:t>CharField</a:t>
                      </a: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 </a:t>
                      </a:r>
                      <a:endParaRPr lang="ko-KR" sz="1200"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8351247"/>
                  </a:ext>
                </a:extLst>
              </a:tr>
              <a:tr h="210533">
                <a:tc>
                  <a:txBody>
                    <a:bodyPr/>
                    <a:lstStyle/>
                    <a:p>
                      <a:r>
                        <a:rPr lang="en-US" sz="1200" i="1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Times New Roman" panose="02020603050405020304" pitchFamily="18" charset="0"/>
                        </a:rPr>
                        <a:t>is_active</a:t>
                      </a: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 </a:t>
                      </a:r>
                      <a:endParaRPr lang="ko-KR" sz="1200"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i="1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Times New Roman" panose="02020603050405020304" pitchFamily="18" charset="0"/>
                        </a:rPr>
                        <a:t>BooleanField</a:t>
                      </a: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 </a:t>
                      </a:r>
                      <a:endParaRPr lang="ko-KR" sz="1200"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3866604"/>
                  </a:ext>
                </a:extLst>
              </a:tr>
              <a:tr h="210533"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Times New Roman" panose="02020603050405020304" pitchFamily="18" charset="0"/>
                        </a:rPr>
                        <a:t>is_staff</a:t>
                      </a: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 </a:t>
                      </a:r>
                      <a:endParaRPr lang="ko-KR" sz="1200"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Times New Roman" panose="02020603050405020304" pitchFamily="18" charset="0"/>
                        </a:rPr>
                        <a:t>BooleanField</a:t>
                      </a: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 </a:t>
                      </a:r>
                      <a:endParaRPr lang="ko-KR" sz="1200"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4752060"/>
                  </a:ext>
                </a:extLst>
              </a:tr>
              <a:tr h="210533"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Times New Roman" panose="02020603050405020304" pitchFamily="18" charset="0"/>
                        </a:rPr>
                        <a:t>is_superuser</a:t>
                      </a: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 </a:t>
                      </a:r>
                      <a:endParaRPr lang="ko-KR" sz="1200"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Times New Roman" panose="02020603050405020304" pitchFamily="18" charset="0"/>
                        </a:rPr>
                        <a:t>BooleanField</a:t>
                      </a: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 </a:t>
                      </a:r>
                      <a:endParaRPr lang="ko-KR" sz="1200"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9482103"/>
                  </a:ext>
                </a:extLst>
              </a:tr>
              <a:tr h="210533">
                <a:tc>
                  <a:txBody>
                    <a:bodyPr/>
                    <a:lstStyle/>
                    <a:p>
                      <a:r>
                        <a:rPr lang="en-US" sz="1200" i="1">
                          <a:solidFill>
                            <a:srgbClr val="7B7B7B"/>
                          </a:solidFill>
                          <a:effectLst/>
                          <a:latin typeface="Roboto" panose="02000000000000000000" pitchFamily="2" charset="0"/>
                          <a:ea typeface="Times New Roman" panose="02020603050405020304" pitchFamily="18" charset="0"/>
                        </a:rPr>
                        <a:t>last_login</a:t>
                      </a: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 </a:t>
                      </a:r>
                      <a:endParaRPr lang="ko-KR" sz="1200"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i="1">
                          <a:solidFill>
                            <a:srgbClr val="7B7B7B"/>
                          </a:solidFill>
                          <a:effectLst/>
                          <a:latin typeface="Roboto" panose="02000000000000000000" pitchFamily="2" charset="0"/>
                          <a:ea typeface="Times New Roman" panose="02020603050405020304" pitchFamily="18" charset="0"/>
                        </a:rPr>
                        <a:t>DateTimeField</a:t>
                      </a: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 </a:t>
                      </a:r>
                      <a:endParaRPr lang="ko-KR" sz="1200"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3166273"/>
                  </a:ext>
                </a:extLst>
              </a:tr>
              <a:tr h="210533">
                <a:tc>
                  <a:txBody>
                    <a:bodyPr/>
                    <a:lstStyle/>
                    <a:p>
                      <a:r>
                        <a:rPr lang="en-US" sz="1200" i="1">
                          <a:solidFill>
                            <a:srgbClr val="7B7B7B"/>
                          </a:solidFill>
                          <a:effectLst/>
                          <a:latin typeface="Roboto" panose="02000000000000000000" pitchFamily="2" charset="0"/>
                          <a:ea typeface="Times New Roman" panose="02020603050405020304" pitchFamily="18" charset="0"/>
                        </a:rPr>
                        <a:t>last_name</a:t>
                      </a: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 </a:t>
                      </a:r>
                      <a:endParaRPr lang="ko-KR" sz="1200"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i="1">
                          <a:solidFill>
                            <a:srgbClr val="7B7B7B"/>
                          </a:solidFill>
                          <a:effectLst/>
                          <a:latin typeface="Roboto" panose="02000000000000000000" pitchFamily="2" charset="0"/>
                          <a:ea typeface="Times New Roman" panose="02020603050405020304" pitchFamily="18" charset="0"/>
                        </a:rPr>
                        <a:t>CharField</a:t>
                      </a: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 </a:t>
                      </a:r>
                      <a:endParaRPr lang="ko-KR" sz="1200"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7213260"/>
                  </a:ext>
                </a:extLst>
              </a:tr>
              <a:tr h="210533">
                <a:tc>
                  <a:txBody>
                    <a:bodyPr/>
                    <a:lstStyle/>
                    <a:p>
                      <a:r>
                        <a:rPr lang="en-US" sz="1200" i="1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Times New Roman" panose="02020603050405020304" pitchFamily="18" charset="0"/>
                        </a:rPr>
                        <a:t>password</a:t>
                      </a: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 </a:t>
                      </a:r>
                      <a:endParaRPr lang="ko-KR" sz="1200"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i="1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Times New Roman" panose="02020603050405020304" pitchFamily="18" charset="0"/>
                        </a:rPr>
                        <a:t>CharField</a:t>
                      </a: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 </a:t>
                      </a:r>
                      <a:endParaRPr lang="ko-KR" sz="1200"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4791543"/>
                  </a:ext>
                </a:extLst>
              </a:tr>
              <a:tr h="210533"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7B7B7B"/>
                          </a:solidFill>
                          <a:effectLst/>
                          <a:latin typeface="Roboto" panose="02000000000000000000" pitchFamily="2" charset="0"/>
                          <a:ea typeface="Times New Roman" panose="02020603050405020304" pitchFamily="18" charset="0"/>
                        </a:rPr>
                        <a:t>profile_image</a:t>
                      </a: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 </a:t>
                      </a:r>
                      <a:endParaRPr lang="ko-KR" sz="1200"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7B7B7B"/>
                          </a:solidFill>
                          <a:effectLst/>
                          <a:latin typeface="Roboto" panose="02000000000000000000" pitchFamily="2" charset="0"/>
                          <a:ea typeface="Times New Roman" panose="02020603050405020304" pitchFamily="18" charset="0"/>
                        </a:rPr>
                        <a:t>ImageField</a:t>
                      </a: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 </a:t>
                      </a:r>
                      <a:endParaRPr lang="ko-KR" sz="1200"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5450506"/>
                  </a:ext>
                </a:extLst>
              </a:tr>
              <a:tr h="210533"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Times New Roman" panose="02020603050405020304" pitchFamily="18" charset="0"/>
                        </a:rPr>
                        <a:t>username</a:t>
                      </a: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 </a:t>
                      </a:r>
                      <a:endParaRPr lang="ko-KR" sz="1200"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err="1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Times New Roman" panose="02020603050405020304" pitchFamily="18" charset="0"/>
                        </a:rPr>
                        <a:t>CharField</a:t>
                      </a: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 </a:t>
                      </a:r>
                      <a:endParaRPr lang="ko-KR" sz="1200" dirty="0"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7225877"/>
                  </a:ext>
                </a:extLst>
              </a:tr>
            </a:tbl>
          </a:graphicData>
        </a:graphic>
      </p:graphicFrame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728AEE3A-4C26-E2EA-1129-F783654C5B50}"/>
              </a:ext>
            </a:extLst>
          </p:cNvPr>
          <p:cNvCxnSpPr/>
          <p:nvPr/>
        </p:nvCxnSpPr>
        <p:spPr>
          <a:xfrm flipV="1">
            <a:off x="3263588" y="1786535"/>
            <a:ext cx="1200172" cy="619781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D437B86F-4472-0598-1613-91C6B6A5F28E}"/>
              </a:ext>
            </a:extLst>
          </p:cNvPr>
          <p:cNvCxnSpPr/>
          <p:nvPr/>
        </p:nvCxnSpPr>
        <p:spPr>
          <a:xfrm flipH="1">
            <a:off x="4188590" y="1973181"/>
            <a:ext cx="27517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EB67EAED-16DE-53DB-9369-B3115B91EC18}"/>
              </a:ext>
            </a:extLst>
          </p:cNvPr>
          <p:cNvCxnSpPr/>
          <p:nvPr/>
        </p:nvCxnSpPr>
        <p:spPr>
          <a:xfrm>
            <a:off x="4188590" y="1938711"/>
            <a:ext cx="0" cy="251778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17474490-0C42-BDC1-CE16-950AF9C94ED6}"/>
              </a:ext>
            </a:extLst>
          </p:cNvPr>
          <p:cNvCxnSpPr/>
          <p:nvPr/>
        </p:nvCxnSpPr>
        <p:spPr>
          <a:xfrm flipH="1">
            <a:off x="4188590" y="4456497"/>
            <a:ext cx="27517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연결선: 꺾임 23">
            <a:extLst>
              <a:ext uri="{FF2B5EF4-FFF2-40B4-BE49-F238E27FC236}">
                <a16:creationId xmlns:a16="http://schemas.microsoft.com/office/drawing/2014/main" id="{B828C299-2652-6B5C-05D7-550AAC1568C0}"/>
              </a:ext>
            </a:extLst>
          </p:cNvPr>
          <p:cNvCxnSpPr/>
          <p:nvPr/>
        </p:nvCxnSpPr>
        <p:spPr>
          <a:xfrm rot="10800000">
            <a:off x="7340912" y="1786535"/>
            <a:ext cx="1062122" cy="706408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40214553-D351-3BA7-B712-3E74819A8479}"/>
              </a:ext>
            </a:extLst>
          </p:cNvPr>
          <p:cNvCxnSpPr>
            <a:cxnSpLocks/>
          </p:cNvCxnSpPr>
          <p:nvPr/>
        </p:nvCxnSpPr>
        <p:spPr>
          <a:xfrm rot="5400000">
            <a:off x="6754986" y="3248071"/>
            <a:ext cx="1571325" cy="662650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AAB5A619-1DF1-AE63-3397-CA11B45A7264}"/>
              </a:ext>
            </a:extLst>
          </p:cNvPr>
          <p:cNvCxnSpPr/>
          <p:nvPr/>
        </p:nvCxnSpPr>
        <p:spPr>
          <a:xfrm>
            <a:off x="7871973" y="2793732"/>
            <a:ext cx="531061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B5AE31E-54FF-4340-A2E8-420FF6714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6C0C9-059E-42C6-925F-EAFAC4DEDDCF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403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8D931F95-F210-CE9A-A2EA-C8E97AC0EA23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568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7780885-AE5C-C463-823A-DDEEAC1E2150}"/>
              </a:ext>
            </a:extLst>
          </p:cNvPr>
          <p:cNvSpPr txBox="1"/>
          <p:nvPr/>
        </p:nvSpPr>
        <p:spPr>
          <a:xfrm>
            <a:off x="269823" y="58669"/>
            <a:ext cx="358264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ln>
                  <a:solidFill>
                    <a:schemeClr val="accent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ERD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B72B0E4-4A15-785B-A0AA-559EF53DC6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189" y="1024183"/>
            <a:ext cx="209579" cy="91452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DD46B3A-3971-BCE9-CCD4-E4115BB39F5C}"/>
              </a:ext>
            </a:extLst>
          </p:cNvPr>
          <p:cNvSpPr txBox="1"/>
          <p:nvPr/>
        </p:nvSpPr>
        <p:spPr>
          <a:xfrm>
            <a:off x="941078" y="1201760"/>
            <a:ext cx="37521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Article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117A9C9C-5BBF-4CC7-53E6-9B98B82293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1871960"/>
              </p:ext>
            </p:extLst>
          </p:nvPr>
        </p:nvGraphicFramePr>
        <p:xfrm>
          <a:off x="2177320" y="2752824"/>
          <a:ext cx="2761648" cy="2146440"/>
        </p:xfrm>
        <a:graphic>
          <a:graphicData uri="http://schemas.openxmlformats.org/drawingml/2006/table">
            <a:tbl>
              <a:tblPr firstRow="1" firstCol="1" bandRow="1"/>
              <a:tblGrid>
                <a:gridCol w="1380824">
                  <a:extLst>
                    <a:ext uri="{9D8B030D-6E8A-4147-A177-3AD203B41FA5}">
                      <a16:colId xmlns:a16="http://schemas.microsoft.com/office/drawing/2014/main" val="170181510"/>
                    </a:ext>
                  </a:extLst>
                </a:gridCol>
                <a:gridCol w="1380824">
                  <a:extLst>
                    <a:ext uri="{9D8B030D-6E8A-4147-A177-3AD203B41FA5}">
                      <a16:colId xmlns:a16="http://schemas.microsoft.com/office/drawing/2014/main" val="1306021339"/>
                    </a:ext>
                  </a:extLst>
                </a:gridCol>
              </a:tblGrid>
              <a:tr h="268305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solidFill>
                            <a:srgbClr val="FFFFFF"/>
                          </a:solidFill>
                          <a:effectLst/>
                          <a:latin typeface="Roboto" panose="02000000000000000000" pitchFamily="2" charset="0"/>
                          <a:ea typeface="Times New Roman" panose="02020603050405020304" pitchFamily="18" charset="0"/>
                        </a:rPr>
                        <a:t>Article </a:t>
                      </a:r>
                      <a:endParaRPr lang="ko-KR" sz="1200"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B563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3432064"/>
                  </a:ext>
                </a:extLst>
              </a:tr>
              <a:tr h="268305">
                <a:tc>
                  <a:txBody>
                    <a:bodyPr/>
                    <a:lstStyle/>
                    <a:p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Times New Roman" panose="02020603050405020304" pitchFamily="18" charset="0"/>
                        </a:rPr>
                        <a:t>id</a:t>
                      </a: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 </a:t>
                      </a:r>
                      <a:endParaRPr lang="ko-KR" sz="1200"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Times New Roman" panose="02020603050405020304" pitchFamily="18" charset="0"/>
                        </a:rPr>
                        <a:t>BigAutoField</a:t>
                      </a: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 </a:t>
                      </a:r>
                      <a:endParaRPr lang="ko-KR" sz="1200"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5329390"/>
                  </a:ext>
                </a:extLst>
              </a:tr>
              <a:tr h="268305"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Times New Roman" panose="02020603050405020304" pitchFamily="18" charset="0"/>
                        </a:rPr>
                        <a:t>content</a:t>
                      </a: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 </a:t>
                      </a:r>
                      <a:endParaRPr lang="ko-KR" sz="1200"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Times New Roman" panose="02020603050405020304" pitchFamily="18" charset="0"/>
                        </a:rPr>
                        <a:t>TextField</a:t>
                      </a: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 </a:t>
                      </a:r>
                      <a:endParaRPr lang="ko-KR" sz="1200"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9181817"/>
                  </a:ext>
                </a:extLst>
              </a:tr>
              <a:tr h="268305"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7B7B7B"/>
                          </a:solidFill>
                          <a:effectLst/>
                          <a:latin typeface="Roboto" panose="02000000000000000000" pitchFamily="2" charset="0"/>
                          <a:ea typeface="Times New Roman" panose="02020603050405020304" pitchFamily="18" charset="0"/>
                        </a:rPr>
                        <a:t>created_at</a:t>
                      </a: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 </a:t>
                      </a:r>
                      <a:endParaRPr lang="ko-KR" sz="1200"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7B7B7B"/>
                          </a:solidFill>
                          <a:effectLst/>
                          <a:latin typeface="Roboto" panose="02000000000000000000" pitchFamily="2" charset="0"/>
                          <a:ea typeface="Times New Roman" panose="02020603050405020304" pitchFamily="18" charset="0"/>
                        </a:rPr>
                        <a:t>DateTimeField</a:t>
                      </a: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 </a:t>
                      </a:r>
                      <a:endParaRPr lang="ko-KR" sz="1200"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6423490"/>
                  </a:ext>
                </a:extLst>
              </a:tr>
              <a:tr h="268305"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Times New Roman" panose="02020603050405020304" pitchFamily="18" charset="0"/>
                        </a:rPr>
                        <a:t>password</a:t>
                      </a: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 </a:t>
                      </a:r>
                      <a:endParaRPr lang="ko-KR" sz="1200"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Times New Roman" panose="02020603050405020304" pitchFamily="18" charset="0"/>
                        </a:rPr>
                        <a:t>TextField</a:t>
                      </a: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 </a:t>
                      </a:r>
                      <a:endParaRPr lang="ko-KR" sz="1200"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1632901"/>
                  </a:ext>
                </a:extLst>
              </a:tr>
              <a:tr h="268305"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Times New Roman" panose="02020603050405020304" pitchFamily="18" charset="0"/>
                        </a:rPr>
                        <a:t>title</a:t>
                      </a: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 </a:t>
                      </a:r>
                      <a:endParaRPr lang="ko-KR" sz="1200"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Times New Roman" panose="02020603050405020304" pitchFamily="18" charset="0"/>
                        </a:rPr>
                        <a:t>TextField</a:t>
                      </a: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 </a:t>
                      </a:r>
                      <a:endParaRPr lang="ko-KR" sz="1200"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7735149"/>
                  </a:ext>
                </a:extLst>
              </a:tr>
              <a:tr h="268305"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7B7B7B"/>
                          </a:solidFill>
                          <a:effectLst/>
                          <a:latin typeface="Roboto" panose="02000000000000000000" pitchFamily="2" charset="0"/>
                          <a:ea typeface="Times New Roman" panose="02020603050405020304" pitchFamily="18" charset="0"/>
                        </a:rPr>
                        <a:t>updated_at</a:t>
                      </a: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 </a:t>
                      </a:r>
                      <a:endParaRPr lang="ko-KR" sz="1200"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7B7B7B"/>
                          </a:solidFill>
                          <a:effectLst/>
                          <a:latin typeface="Roboto" panose="02000000000000000000" pitchFamily="2" charset="0"/>
                          <a:ea typeface="Times New Roman" panose="02020603050405020304" pitchFamily="18" charset="0"/>
                        </a:rPr>
                        <a:t>DateTimeField</a:t>
                      </a: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 </a:t>
                      </a:r>
                      <a:endParaRPr lang="ko-KR" sz="1200"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019098"/>
                  </a:ext>
                </a:extLst>
              </a:tr>
              <a:tr h="268305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Times New Roman" panose="02020603050405020304" pitchFamily="18" charset="0"/>
                        </a:rPr>
                        <a:t>writer</a:t>
                      </a: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 </a:t>
                      </a:r>
                      <a:endParaRPr lang="ko-KR" sz="1200" dirty="0"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err="1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Times New Roman" panose="02020603050405020304" pitchFamily="18" charset="0"/>
                        </a:rPr>
                        <a:t>TextField</a:t>
                      </a: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 </a:t>
                      </a:r>
                      <a:endParaRPr lang="ko-KR" sz="1200" dirty="0"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9940671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80BAF7AE-3048-CA46-7146-0C202A4397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5979325"/>
              </p:ext>
            </p:extLst>
          </p:nvPr>
        </p:nvGraphicFramePr>
        <p:xfrm>
          <a:off x="6742894" y="2752824"/>
          <a:ext cx="3348788" cy="2047284"/>
        </p:xfrm>
        <a:graphic>
          <a:graphicData uri="http://schemas.openxmlformats.org/drawingml/2006/table">
            <a:tbl>
              <a:tblPr firstRow="1" firstCol="1" bandRow="1"/>
              <a:tblGrid>
                <a:gridCol w="1674394">
                  <a:extLst>
                    <a:ext uri="{9D8B030D-6E8A-4147-A177-3AD203B41FA5}">
                      <a16:colId xmlns:a16="http://schemas.microsoft.com/office/drawing/2014/main" val="58208659"/>
                    </a:ext>
                  </a:extLst>
                </a:gridCol>
                <a:gridCol w="1674394">
                  <a:extLst>
                    <a:ext uri="{9D8B030D-6E8A-4147-A177-3AD203B41FA5}">
                      <a16:colId xmlns:a16="http://schemas.microsoft.com/office/drawing/2014/main" val="31183045"/>
                    </a:ext>
                  </a:extLst>
                </a:gridCol>
              </a:tblGrid>
              <a:tr h="227476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solidFill>
                            <a:srgbClr val="FFFFFF"/>
                          </a:solidFill>
                          <a:effectLst/>
                          <a:latin typeface="Roboto" panose="02000000000000000000" pitchFamily="2" charset="0"/>
                          <a:ea typeface="Times New Roman" panose="02020603050405020304" pitchFamily="18" charset="0"/>
                        </a:rPr>
                        <a:t>ArticleComment </a:t>
                      </a:r>
                      <a:endParaRPr lang="ko-KR" sz="1200"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B563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0812317"/>
                  </a:ext>
                </a:extLst>
              </a:tr>
              <a:tr h="227476">
                <a:tc>
                  <a:txBody>
                    <a:bodyPr/>
                    <a:lstStyle/>
                    <a:p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Times New Roman" panose="02020603050405020304" pitchFamily="18" charset="0"/>
                        </a:rPr>
                        <a:t>id</a:t>
                      </a: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 </a:t>
                      </a:r>
                      <a:endParaRPr lang="ko-KR" sz="1200"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Times New Roman" panose="02020603050405020304" pitchFamily="18" charset="0"/>
                        </a:rPr>
                        <a:t>BigAutoField</a:t>
                      </a: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 </a:t>
                      </a:r>
                      <a:endParaRPr lang="ko-KR" sz="1200"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1060463"/>
                  </a:ext>
                </a:extLst>
              </a:tr>
              <a:tr h="227476">
                <a:tc>
                  <a:txBody>
                    <a:bodyPr/>
                    <a:lstStyle/>
                    <a:p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Times New Roman" panose="02020603050405020304" pitchFamily="18" charset="0"/>
                        </a:rPr>
                        <a:t>article</a:t>
                      </a: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 </a:t>
                      </a:r>
                      <a:endParaRPr lang="ko-KR" sz="1200"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Times New Roman" panose="02020603050405020304" pitchFamily="18" charset="0"/>
                        </a:rPr>
                        <a:t>ForeignKey (id)</a:t>
                      </a: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 </a:t>
                      </a:r>
                      <a:endParaRPr lang="ko-KR" sz="1200"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6541174"/>
                  </a:ext>
                </a:extLst>
              </a:tr>
              <a:tr h="227476">
                <a:tc>
                  <a:txBody>
                    <a:bodyPr/>
                    <a:lstStyle/>
                    <a:p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Times New Roman" panose="02020603050405020304" pitchFamily="18" charset="0"/>
                        </a:rPr>
                        <a:t>parent_comment</a:t>
                      </a: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 </a:t>
                      </a:r>
                      <a:endParaRPr lang="ko-KR" sz="1200"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Times New Roman" panose="02020603050405020304" pitchFamily="18" charset="0"/>
                        </a:rPr>
                        <a:t>ForeignKey (id)</a:t>
                      </a: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 </a:t>
                      </a:r>
                      <a:endParaRPr lang="ko-KR" sz="1200"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2085169"/>
                  </a:ext>
                </a:extLst>
              </a:tr>
              <a:tr h="227476"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Times New Roman" panose="02020603050405020304" pitchFamily="18" charset="0"/>
                        </a:rPr>
                        <a:t>content</a:t>
                      </a: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 </a:t>
                      </a:r>
                      <a:endParaRPr lang="ko-KR" sz="1200"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Times New Roman" panose="02020603050405020304" pitchFamily="18" charset="0"/>
                        </a:rPr>
                        <a:t>TextField</a:t>
                      </a: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 </a:t>
                      </a:r>
                      <a:endParaRPr lang="ko-KR" sz="1200"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4286245"/>
                  </a:ext>
                </a:extLst>
              </a:tr>
              <a:tr h="227476"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7B7B7B"/>
                          </a:solidFill>
                          <a:effectLst/>
                          <a:latin typeface="Roboto" panose="02000000000000000000" pitchFamily="2" charset="0"/>
                          <a:ea typeface="Times New Roman" panose="02020603050405020304" pitchFamily="18" charset="0"/>
                        </a:rPr>
                        <a:t>created_at</a:t>
                      </a: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 </a:t>
                      </a:r>
                      <a:endParaRPr lang="ko-KR" sz="1200"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7B7B7B"/>
                          </a:solidFill>
                          <a:effectLst/>
                          <a:latin typeface="Roboto" panose="02000000000000000000" pitchFamily="2" charset="0"/>
                          <a:ea typeface="Times New Roman" panose="02020603050405020304" pitchFamily="18" charset="0"/>
                        </a:rPr>
                        <a:t>DateTimeField</a:t>
                      </a: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 </a:t>
                      </a:r>
                      <a:endParaRPr lang="ko-KR" sz="1200"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7211367"/>
                  </a:ext>
                </a:extLst>
              </a:tr>
              <a:tr h="227476"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Times New Roman" panose="02020603050405020304" pitchFamily="18" charset="0"/>
                        </a:rPr>
                        <a:t>password</a:t>
                      </a: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 </a:t>
                      </a:r>
                      <a:endParaRPr lang="ko-KR" sz="1200"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Times New Roman" panose="02020603050405020304" pitchFamily="18" charset="0"/>
                        </a:rPr>
                        <a:t>TextField</a:t>
                      </a: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 </a:t>
                      </a:r>
                      <a:endParaRPr lang="ko-KR" sz="1200"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3902867"/>
                  </a:ext>
                </a:extLst>
              </a:tr>
              <a:tr h="227476"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7B7B7B"/>
                          </a:solidFill>
                          <a:effectLst/>
                          <a:latin typeface="Roboto" panose="02000000000000000000" pitchFamily="2" charset="0"/>
                          <a:ea typeface="Times New Roman" panose="02020603050405020304" pitchFamily="18" charset="0"/>
                        </a:rPr>
                        <a:t>updated_at</a:t>
                      </a: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 </a:t>
                      </a:r>
                      <a:endParaRPr lang="ko-KR" sz="1200"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7B7B7B"/>
                          </a:solidFill>
                          <a:effectLst/>
                          <a:latin typeface="Roboto" panose="02000000000000000000" pitchFamily="2" charset="0"/>
                          <a:ea typeface="Times New Roman" panose="02020603050405020304" pitchFamily="18" charset="0"/>
                        </a:rPr>
                        <a:t>DateTimeField</a:t>
                      </a: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 </a:t>
                      </a:r>
                      <a:endParaRPr lang="ko-KR" sz="1200"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5842523"/>
                  </a:ext>
                </a:extLst>
              </a:tr>
              <a:tr h="227476"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Times New Roman" panose="02020603050405020304" pitchFamily="18" charset="0"/>
                        </a:rPr>
                        <a:t>writer</a:t>
                      </a: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 </a:t>
                      </a:r>
                      <a:endParaRPr lang="ko-KR" sz="1200"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err="1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Times New Roman" panose="02020603050405020304" pitchFamily="18" charset="0"/>
                        </a:rPr>
                        <a:t>TextField</a:t>
                      </a: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 </a:t>
                      </a:r>
                      <a:endParaRPr lang="ko-KR" sz="1200" dirty="0"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6352634"/>
                  </a:ext>
                </a:extLst>
              </a:tr>
            </a:tbl>
          </a:graphicData>
        </a:graphic>
      </p:graphicFrame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BA3D2DB7-B27D-817C-F9D7-D2311B1B13A5}"/>
              </a:ext>
            </a:extLst>
          </p:cNvPr>
          <p:cNvCxnSpPr>
            <a:cxnSpLocks/>
          </p:cNvCxnSpPr>
          <p:nvPr/>
        </p:nvCxnSpPr>
        <p:spPr>
          <a:xfrm>
            <a:off x="4938968" y="2906829"/>
            <a:ext cx="1803926" cy="12700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8FEFF98-7DD5-6388-5563-F60BD0D814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6C0C9-059E-42C6-925F-EAFAC4DEDDCF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6644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스크린샷, 그래픽, 일렉트릭 블루, 디자인이(가) 표시된 사진&#10;&#10;자동 생성된 설명">
            <a:extLst>
              <a:ext uri="{FF2B5EF4-FFF2-40B4-BE49-F238E27FC236}">
                <a16:creationId xmlns:a16="http://schemas.microsoft.com/office/drawing/2014/main" id="{02DEE32F-516B-597C-628B-92D6E248F4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F77A0D5-6D4A-5051-CC35-53E8B549482F}"/>
              </a:ext>
            </a:extLst>
          </p:cNvPr>
          <p:cNvSpPr txBox="1"/>
          <p:nvPr/>
        </p:nvSpPr>
        <p:spPr>
          <a:xfrm>
            <a:off x="4231341" y="2705725"/>
            <a:ext cx="372931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dirty="0"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영화 추천</a:t>
            </a:r>
            <a:endParaRPr lang="en-US" altLang="ko-KR" sz="4400" dirty="0">
              <a:latin typeface="Spoqa Han Sans Neo Bold" panose="020B0800000000000000" pitchFamily="34" charset="-127"/>
              <a:ea typeface="Spoqa Han Sans Neo Bold" panose="020B0800000000000000" pitchFamily="34" charset="-127"/>
            </a:endParaRPr>
          </a:p>
          <a:p>
            <a:pPr algn="ctr"/>
            <a:r>
              <a:rPr lang="ko-KR" altLang="en-US" sz="4400" dirty="0"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알고리즘</a:t>
            </a:r>
            <a:endParaRPr lang="en-US" altLang="ko-KR" sz="4400" dirty="0">
              <a:latin typeface="Spoqa Han Sans Neo Bold" panose="020B0800000000000000" pitchFamily="34" charset="-127"/>
              <a:ea typeface="Spoqa Han Sans Neo Bold" panose="020B0800000000000000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262D0F4-333C-C28E-83DC-FDEB778C4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6C0C9-059E-42C6-925F-EAFAC4DEDDCF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2660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8D931F95-F210-CE9A-A2EA-C8E97AC0EA23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568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7780885-AE5C-C463-823A-DDEEAC1E2150}"/>
              </a:ext>
            </a:extLst>
          </p:cNvPr>
          <p:cNvSpPr txBox="1"/>
          <p:nvPr/>
        </p:nvSpPr>
        <p:spPr>
          <a:xfrm>
            <a:off x="269823" y="58669"/>
            <a:ext cx="358264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ln>
                  <a:solidFill>
                    <a:schemeClr val="accent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영화 추천</a:t>
            </a:r>
            <a:endParaRPr lang="en-US" altLang="ko-KR" sz="4400" dirty="0">
              <a:ln>
                <a:solidFill>
                  <a:schemeClr val="accent1">
                    <a:alpha val="20000"/>
                  </a:schemeClr>
                </a:solidFill>
              </a:ln>
              <a:solidFill>
                <a:schemeClr val="bg1"/>
              </a:solidFill>
              <a:latin typeface="Spoqa Han Sans Neo Bold" panose="020B0800000000000000" pitchFamily="34" charset="-127"/>
              <a:ea typeface="Spoqa Han Sans Neo Bold" panose="020B0800000000000000" pitchFamily="34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B72B0E4-4A15-785B-A0AA-559EF53DC6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189" y="1024183"/>
            <a:ext cx="209579" cy="91452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DD46B3A-3971-BCE9-CCD4-E4115BB39F5C}"/>
              </a:ext>
            </a:extLst>
          </p:cNvPr>
          <p:cNvSpPr txBox="1"/>
          <p:nvPr/>
        </p:nvSpPr>
        <p:spPr>
          <a:xfrm>
            <a:off x="941078" y="1201760"/>
            <a:ext cx="37521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검색 및 필터</a:t>
            </a:r>
            <a:endParaRPr lang="en-US" altLang="ko-KR" sz="3200" dirty="0">
              <a:latin typeface="Spoqa Han Sans Neo Bold" panose="020B0800000000000000" pitchFamily="34" charset="-127"/>
              <a:ea typeface="Spoqa Han Sans Neo Bold" panose="020B0800000000000000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0FA853-0420-C558-4ABE-36261446915D}"/>
              </a:ext>
            </a:extLst>
          </p:cNvPr>
          <p:cNvSpPr txBox="1"/>
          <p:nvPr/>
        </p:nvSpPr>
        <p:spPr>
          <a:xfrm>
            <a:off x="763978" y="1938711"/>
            <a:ext cx="839280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ᆞ </a:t>
            </a:r>
            <a:r>
              <a:rPr lang="en-US" altLang="ko-KR" sz="2800" b="1" dirty="0">
                <a:latin typeface="Spoqa Han Sans Neo" panose="020B0500000000000000" pitchFamily="50" charset="-127"/>
                <a:ea typeface="Spoqa Han Sans Neo" panose="020B0500000000000000" pitchFamily="50" charset="-127"/>
              </a:rPr>
              <a:t>TMDB: </a:t>
            </a:r>
            <a:r>
              <a:rPr lang="ko-KR" altLang="en-US" sz="2800" b="1" dirty="0">
                <a:latin typeface="Spoqa Han Sans Neo" panose="020B0500000000000000" pitchFamily="50" charset="-127"/>
                <a:ea typeface="Spoqa Han Sans Neo" panose="020B0500000000000000" pitchFamily="50" charset="-127"/>
              </a:rPr>
              <a:t> </a:t>
            </a:r>
            <a:r>
              <a:rPr lang="en-US" altLang="ko-KR" sz="2800" b="1" dirty="0">
                <a:latin typeface="Spoqa Han Sans Neo" panose="020B0500000000000000" pitchFamily="50" charset="-127"/>
                <a:ea typeface="Spoqa Han Sans Neo" panose="020B0500000000000000" pitchFamily="50" charset="-127"/>
              </a:rPr>
              <a:t>Title, </a:t>
            </a:r>
            <a:r>
              <a:rPr lang="en-US" altLang="ko-KR" sz="2800" b="1" dirty="0" err="1">
                <a:latin typeface="Spoqa Han Sans Neo" panose="020B0500000000000000" pitchFamily="50" charset="-127"/>
                <a:ea typeface="Spoqa Han Sans Neo" panose="020B0500000000000000" pitchFamily="50" charset="-127"/>
              </a:rPr>
              <a:t>original_title</a:t>
            </a:r>
            <a:endParaRPr lang="en-US" altLang="ko-KR" sz="2800" b="1" dirty="0">
              <a:latin typeface="Spoqa Han Sans Neo" panose="020B0500000000000000" pitchFamily="50" charset="-127"/>
              <a:ea typeface="Spoqa Han Sans Neo" panose="020B0500000000000000" pitchFamily="50" charset="-127"/>
            </a:endParaRPr>
          </a:p>
          <a:p>
            <a:r>
              <a:rPr lang="en-US" altLang="ko-KR" sz="2800" b="1" dirty="0"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  ᆞ </a:t>
            </a:r>
            <a:r>
              <a:rPr lang="en-US" altLang="ko-KR" sz="2800" b="1" dirty="0">
                <a:latin typeface="Spoqa Han Sans Neo" panose="020B0500000000000000" pitchFamily="50" charset="-127"/>
                <a:ea typeface="Spoqa Han Sans Neo" panose="020B0500000000000000" pitchFamily="50" charset="-127"/>
              </a:rPr>
              <a:t>Popularity </a:t>
            </a:r>
          </a:p>
          <a:p>
            <a:r>
              <a:rPr lang="en-US" altLang="ko-KR" sz="2800" b="1" dirty="0"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  ᆞ </a:t>
            </a:r>
            <a:r>
              <a:rPr lang="en-US" altLang="ko-KR" sz="2800" b="1" dirty="0">
                <a:latin typeface="Spoqa Han Sans Neo" panose="020B0500000000000000" pitchFamily="50" charset="-127"/>
                <a:ea typeface="Spoqa Han Sans Neo" panose="020B0500000000000000" pitchFamily="50" charset="-127"/>
              </a:rPr>
              <a:t>Runtime</a:t>
            </a:r>
          </a:p>
          <a:p>
            <a:r>
              <a:rPr lang="en-US" altLang="ko-KR" sz="2800" b="1" dirty="0"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  ᆞ </a:t>
            </a:r>
            <a:r>
              <a:rPr lang="en-US" altLang="ko-KR" sz="2800" b="1" dirty="0">
                <a:latin typeface="Spoqa Han Sans Neo" panose="020B0500000000000000" pitchFamily="50" charset="-127"/>
                <a:ea typeface="Spoqa Han Sans Neo" panose="020B0500000000000000" pitchFamily="50" charset="-127"/>
              </a:rPr>
              <a:t>release date</a:t>
            </a:r>
          </a:p>
          <a:p>
            <a:r>
              <a:rPr lang="en-US" altLang="ko-KR" sz="2800" b="1" dirty="0"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  ᆞ </a:t>
            </a:r>
            <a:r>
              <a:rPr lang="en-US" altLang="ko-KR" sz="2800" b="1" dirty="0">
                <a:latin typeface="Spoqa Han Sans Neo" panose="020B0500000000000000" pitchFamily="50" charset="-127"/>
                <a:ea typeface="Spoqa Han Sans Neo" panose="020B0500000000000000" pitchFamily="50" charset="-127"/>
              </a:rPr>
              <a:t>Vote count -&gt; Vote average</a:t>
            </a:r>
          </a:p>
          <a:p>
            <a:endParaRPr lang="en-US" altLang="ko-KR" sz="2800" b="1" dirty="0">
              <a:latin typeface="Spoqa Han Sans Neo" panose="020B0500000000000000" pitchFamily="50" charset="-127"/>
              <a:ea typeface="Spoqa Han Sans Neo" panose="020B0500000000000000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21C102E-1DB9-7946-82C6-DD79CF96E3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189" y="4281295"/>
            <a:ext cx="209579" cy="9145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747A1A1-CB52-838B-E138-D2F8B0FAD023}"/>
              </a:ext>
            </a:extLst>
          </p:cNvPr>
          <p:cNvSpPr txBox="1"/>
          <p:nvPr/>
        </p:nvSpPr>
        <p:spPr>
          <a:xfrm>
            <a:off x="941078" y="4458872"/>
            <a:ext cx="37521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랜덤 추천</a:t>
            </a:r>
            <a:endParaRPr lang="en-US" altLang="ko-KR" sz="3200" dirty="0">
              <a:latin typeface="Spoqa Han Sans Neo Bold" panose="020B0800000000000000" pitchFamily="34" charset="-127"/>
              <a:ea typeface="Spoqa Han Sans Neo Bold" panose="020B0800000000000000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8A5462-9CFF-2636-8598-37FABDE52FF9}"/>
              </a:ext>
            </a:extLst>
          </p:cNvPr>
          <p:cNvSpPr txBox="1"/>
          <p:nvPr/>
        </p:nvSpPr>
        <p:spPr>
          <a:xfrm>
            <a:off x="941078" y="5221224"/>
            <a:ext cx="83928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Spoqa Han Sans Neo" panose="020B0500000000000000" pitchFamily="50" charset="-127"/>
                <a:ea typeface="Spoqa Han Sans Neo" panose="020B0500000000000000" pitchFamily="50" charset="-127"/>
              </a:rPr>
              <a:t>랜덤 </a:t>
            </a:r>
            <a:r>
              <a:rPr lang="en-US" altLang="ko-KR" sz="2800" b="1" dirty="0">
                <a:latin typeface="Spoqa Han Sans Neo" panose="020B0500000000000000" pitchFamily="50" charset="-127"/>
                <a:ea typeface="Spoqa Han Sans Neo" panose="020B0500000000000000" pitchFamily="50" charset="-127"/>
              </a:rPr>
              <a:t>Director</a:t>
            </a:r>
            <a:r>
              <a:rPr lang="ko-KR" altLang="en-US" sz="2800" b="1" dirty="0">
                <a:latin typeface="Spoqa Han Sans Neo" panose="020B0500000000000000" pitchFamily="50" charset="-127"/>
                <a:ea typeface="Spoqa Han Sans Neo" panose="020B0500000000000000" pitchFamily="50" charset="-127"/>
              </a:rPr>
              <a:t>의 영화를 인기순으로 조회</a:t>
            </a:r>
            <a:endParaRPr lang="en-US" altLang="ko-KR" sz="2800" b="1" dirty="0">
              <a:latin typeface="Spoqa Han Sans Neo" panose="020B0500000000000000" pitchFamily="50" charset="-127"/>
              <a:ea typeface="Spoqa Han Sans Neo" panose="020B0500000000000000" pitchFamily="50" charset="-127"/>
            </a:endParaRPr>
          </a:p>
          <a:p>
            <a:endParaRPr lang="en-US" altLang="ko-KR" sz="2800" b="1" dirty="0">
              <a:latin typeface="Spoqa Han Sans Neo" panose="020B0500000000000000" pitchFamily="50" charset="-127"/>
              <a:ea typeface="Spoqa Han Sans Neo" panose="020B0500000000000000" pitchFamily="50" charset="-127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6D4008D5-A3A0-726A-8831-0638AB57D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6C0C9-059E-42C6-925F-EAFAC4DEDDCF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64848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스크린샷, 그래픽, 일렉트릭 블루, 디자인이(가) 표시된 사진&#10;&#10;자동 생성된 설명">
            <a:extLst>
              <a:ext uri="{FF2B5EF4-FFF2-40B4-BE49-F238E27FC236}">
                <a16:creationId xmlns:a16="http://schemas.microsoft.com/office/drawing/2014/main" id="{02DEE32F-516B-597C-628B-92D6E248F4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F77A0D5-6D4A-5051-CC35-53E8B549482F}"/>
              </a:ext>
            </a:extLst>
          </p:cNvPr>
          <p:cNvSpPr txBox="1"/>
          <p:nvPr/>
        </p:nvSpPr>
        <p:spPr>
          <a:xfrm>
            <a:off x="4231341" y="2705725"/>
            <a:ext cx="372931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dirty="0"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홈 페이지</a:t>
            </a:r>
            <a:endParaRPr lang="en-US" altLang="ko-KR" sz="4400" dirty="0">
              <a:latin typeface="Spoqa Han Sans Neo Bold" panose="020B0800000000000000" pitchFamily="34" charset="-127"/>
              <a:ea typeface="Spoqa Han Sans Neo Bold" panose="020B0800000000000000" pitchFamily="34" charset="-127"/>
            </a:endParaRPr>
          </a:p>
          <a:p>
            <a:pPr algn="ctr"/>
            <a:r>
              <a:rPr lang="ko-KR" altLang="en-US" sz="4400" dirty="0"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대표 기능</a:t>
            </a:r>
            <a:endParaRPr lang="en-US" altLang="ko-KR" sz="4400" dirty="0">
              <a:latin typeface="Spoqa Han Sans Neo Bold" panose="020B0800000000000000" pitchFamily="34" charset="-127"/>
              <a:ea typeface="Spoqa Han Sans Neo Bold" panose="020B0800000000000000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2142EBF-1266-AB7E-EE62-9F63382DC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6C0C9-059E-42C6-925F-EAFAC4DEDDCF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67267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8D931F95-F210-CE9A-A2EA-C8E97AC0EA23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568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7780885-AE5C-C463-823A-DDEEAC1E2150}"/>
              </a:ext>
            </a:extLst>
          </p:cNvPr>
          <p:cNvSpPr txBox="1"/>
          <p:nvPr/>
        </p:nvSpPr>
        <p:spPr>
          <a:xfrm>
            <a:off x="269823" y="58669"/>
            <a:ext cx="75751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ln>
                  <a:solidFill>
                    <a:schemeClr val="accent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홈 페이지 기능</a:t>
            </a:r>
            <a:endParaRPr lang="en-US" altLang="ko-KR" sz="4400" dirty="0">
              <a:ln>
                <a:solidFill>
                  <a:schemeClr val="accent1">
                    <a:alpha val="20000"/>
                  </a:schemeClr>
                </a:solidFill>
              </a:ln>
              <a:solidFill>
                <a:schemeClr val="bg1"/>
              </a:solidFill>
              <a:latin typeface="Spoqa Han Sans Neo Bold" panose="020B0800000000000000" pitchFamily="34" charset="-127"/>
              <a:ea typeface="Spoqa Han Sans Neo Bold" panose="020B0800000000000000" pitchFamily="34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B72B0E4-4A15-785B-A0AA-559EF53DC6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189" y="1024183"/>
            <a:ext cx="209579" cy="91452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DD46B3A-3971-BCE9-CCD4-E4115BB39F5C}"/>
              </a:ext>
            </a:extLst>
          </p:cNvPr>
          <p:cNvSpPr txBox="1"/>
          <p:nvPr/>
        </p:nvSpPr>
        <p:spPr>
          <a:xfrm>
            <a:off x="941078" y="1201760"/>
            <a:ext cx="71134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대표 기능</a:t>
            </a:r>
            <a:endParaRPr lang="en-US" altLang="ko-KR" sz="3200" dirty="0">
              <a:latin typeface="Spoqa Han Sans Neo Bold" panose="020B0800000000000000" pitchFamily="34" charset="-127"/>
              <a:ea typeface="Spoqa Han Sans Neo Bold" panose="020B0800000000000000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8C32A2-D481-A296-F73F-1BB0455FB4BF}"/>
              </a:ext>
            </a:extLst>
          </p:cNvPr>
          <p:cNvSpPr txBox="1"/>
          <p:nvPr/>
        </p:nvSpPr>
        <p:spPr>
          <a:xfrm>
            <a:off x="659189" y="2299795"/>
            <a:ext cx="839280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ᆞ </a:t>
            </a:r>
            <a:r>
              <a:rPr lang="ko-KR" altLang="en-US" sz="2800" b="1" dirty="0">
                <a:latin typeface="Spoqa Han Sans Neo" panose="020B0500000000000000" pitchFamily="50" charset="-127"/>
                <a:ea typeface="Spoqa Han Sans Neo" panose="020B0500000000000000" pitchFamily="50" charset="-127"/>
              </a:rPr>
              <a:t>영화 단일 검색</a:t>
            </a:r>
            <a:r>
              <a:rPr lang="en-US" altLang="ko-KR" sz="2800" b="1" dirty="0">
                <a:latin typeface="Spoqa Han Sans Neo" panose="020B0500000000000000" pitchFamily="50" charset="-127"/>
                <a:ea typeface="Spoqa Han Sans Neo" panose="020B0500000000000000" pitchFamily="50" charset="-127"/>
              </a:rPr>
              <a:t> </a:t>
            </a:r>
            <a:r>
              <a:rPr lang="ko-KR" altLang="en-US" sz="2800" b="1" dirty="0">
                <a:latin typeface="Spoqa Han Sans Neo" panose="020B0500000000000000" pitchFamily="50" charset="-127"/>
                <a:ea typeface="Spoqa Han Sans Neo" panose="020B0500000000000000" pitchFamily="50" charset="-127"/>
              </a:rPr>
              <a:t>및 리뷰 작성</a:t>
            </a:r>
            <a:r>
              <a:rPr lang="en-US" altLang="ko-KR" sz="2800" b="1" dirty="0">
                <a:latin typeface="Spoqa Han Sans Neo" panose="020B0500000000000000" pitchFamily="50" charset="-127"/>
                <a:ea typeface="Spoqa Han Sans Neo" panose="020B0500000000000000" pitchFamily="50" charset="-127"/>
              </a:rPr>
              <a:t>, </a:t>
            </a:r>
            <a:r>
              <a:rPr lang="ko-KR" altLang="en-US" sz="2800" b="1" dirty="0">
                <a:latin typeface="Spoqa Han Sans Neo" panose="020B0500000000000000" pitchFamily="50" charset="-127"/>
                <a:ea typeface="Spoqa Han Sans Neo" panose="020B0500000000000000" pitchFamily="50" charset="-127"/>
              </a:rPr>
              <a:t>좋아요</a:t>
            </a:r>
            <a:endParaRPr lang="en-US" altLang="ko-KR" sz="2800" b="1" dirty="0">
              <a:latin typeface="Spoqa Han Sans Neo" panose="020B0500000000000000" pitchFamily="50" charset="-127"/>
              <a:ea typeface="Spoqa Han Sans Neo" panose="020B0500000000000000" pitchFamily="50" charset="-127"/>
            </a:endParaRPr>
          </a:p>
          <a:p>
            <a:endParaRPr lang="en-US" altLang="ko-KR" sz="2800" b="1" dirty="0">
              <a:latin typeface="Spoqa Han Sans Neo" panose="020B0500000000000000" pitchFamily="50" charset="-127"/>
              <a:ea typeface="Spoqa Han Sans Neo" panose="020B0500000000000000" pitchFamily="50" charset="-127"/>
            </a:endParaRPr>
          </a:p>
          <a:p>
            <a:r>
              <a:rPr lang="en-US" altLang="ko-KR" sz="2800" b="1" dirty="0">
                <a:latin typeface="Spoqa Han Sans Neo" panose="020B0500000000000000" pitchFamily="50" charset="-127"/>
                <a:ea typeface="Spoqa Han Sans Neo" panose="020B0500000000000000" pitchFamily="50" charset="-127"/>
              </a:rPr>
              <a:t> </a:t>
            </a:r>
            <a:r>
              <a:rPr lang="en-US" altLang="ko-KR" sz="2800" b="1" dirty="0"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ᆞ </a:t>
            </a:r>
            <a:r>
              <a:rPr lang="ko-KR" altLang="en-US" sz="2800" b="1" dirty="0">
                <a:latin typeface="Spoqa Han Sans Neo" panose="020B0500000000000000" pitchFamily="50" charset="-127"/>
                <a:ea typeface="Spoqa Han Sans Neo" panose="020B0500000000000000" pitchFamily="50" charset="-127"/>
              </a:rPr>
              <a:t>리뷰에 대한 댓글</a:t>
            </a:r>
            <a:r>
              <a:rPr lang="en-US" altLang="ko-KR" sz="2800" b="1" dirty="0">
                <a:latin typeface="Spoqa Han Sans Neo" panose="020B0500000000000000" pitchFamily="50" charset="-127"/>
                <a:ea typeface="Spoqa Han Sans Neo" panose="020B0500000000000000" pitchFamily="50" charset="-127"/>
              </a:rPr>
              <a:t>, </a:t>
            </a:r>
            <a:r>
              <a:rPr lang="ko-KR" altLang="en-US" sz="2800" b="1" dirty="0" err="1">
                <a:latin typeface="Spoqa Han Sans Neo" panose="020B0500000000000000" pitchFamily="50" charset="-127"/>
                <a:ea typeface="Spoqa Han Sans Neo" panose="020B0500000000000000" pitchFamily="50" charset="-127"/>
              </a:rPr>
              <a:t>대댓글</a:t>
            </a:r>
            <a:endParaRPr lang="en-US" altLang="ko-KR" sz="2800" b="1" dirty="0">
              <a:latin typeface="Spoqa Han Sans Neo" panose="020B0500000000000000" pitchFamily="50" charset="-127"/>
              <a:ea typeface="Spoqa Han Sans Neo" panose="020B0500000000000000" pitchFamily="50" charset="-127"/>
            </a:endParaRPr>
          </a:p>
          <a:p>
            <a:endParaRPr lang="en-US" altLang="ko-KR" sz="2800" b="1" dirty="0">
              <a:latin typeface="Spoqa Han Sans Neo" panose="020B0500000000000000" pitchFamily="50" charset="-127"/>
              <a:ea typeface="Spoqa Han Sans Neo" panose="020B0500000000000000" pitchFamily="50" charset="-127"/>
            </a:endParaRPr>
          </a:p>
          <a:p>
            <a:r>
              <a:rPr lang="en-US" altLang="ko-KR" sz="2800" b="1" dirty="0"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ᆞ </a:t>
            </a:r>
            <a:r>
              <a:rPr lang="ko-KR" altLang="en-US" sz="2800" b="1" dirty="0">
                <a:latin typeface="Spoqa Han Sans Neo" panose="020B0500000000000000" pitchFamily="50" charset="-127"/>
                <a:ea typeface="Spoqa Han Sans Neo" panose="020B0500000000000000" pitchFamily="50" charset="-127"/>
              </a:rPr>
              <a:t>영화 공유 기능</a:t>
            </a:r>
            <a:endParaRPr lang="en-US" altLang="ko-KR" sz="2800" b="1" dirty="0">
              <a:latin typeface="Spoqa Han Sans Neo" panose="020B0500000000000000" pitchFamily="50" charset="-127"/>
              <a:ea typeface="Spoqa Han Sans Neo" panose="020B0500000000000000" pitchFamily="50" charset="-127"/>
            </a:endParaRPr>
          </a:p>
          <a:p>
            <a:endParaRPr lang="en-US" altLang="ko-KR" sz="2800" b="1" dirty="0">
              <a:latin typeface="Spoqa Han Sans Neo" panose="020B0500000000000000" pitchFamily="50" charset="-127"/>
              <a:ea typeface="Spoqa Han Sans Neo" panose="020B0500000000000000" pitchFamily="50" charset="-127"/>
            </a:endParaRPr>
          </a:p>
          <a:p>
            <a:r>
              <a:rPr lang="en-US" altLang="ko-KR" sz="2800" b="1" dirty="0"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ᆞ </a:t>
            </a:r>
            <a:r>
              <a:rPr lang="ko-KR" altLang="en-US" sz="2800" b="1" dirty="0"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작성한 </a:t>
            </a:r>
            <a:r>
              <a:rPr lang="ko-KR" altLang="en-US" sz="2800" b="1" dirty="0">
                <a:latin typeface="Spoqa Han Sans Neo" panose="020B0500000000000000" pitchFamily="50" charset="-127"/>
                <a:ea typeface="Spoqa Han Sans Neo" panose="020B0500000000000000" pitchFamily="50" charset="-127"/>
              </a:rPr>
              <a:t>리뷰 날짜 별 조회</a:t>
            </a:r>
            <a:endParaRPr lang="en-US" altLang="ko-KR" sz="2800" b="1" dirty="0">
              <a:latin typeface="Spoqa Han Sans Neo" panose="020B0500000000000000" pitchFamily="50" charset="-127"/>
              <a:ea typeface="Spoqa Han Sans Neo" panose="020B0500000000000000" pitchFamily="50" charset="-127"/>
            </a:endParaRPr>
          </a:p>
          <a:p>
            <a:endParaRPr lang="en-US" altLang="ko-KR" sz="2800" b="1" dirty="0">
              <a:latin typeface="Spoqa Han Sans Neo" panose="020B0500000000000000" pitchFamily="50" charset="-127"/>
              <a:ea typeface="Spoqa Han Sans Neo" panose="020B0500000000000000" pitchFamily="50" charset="-127"/>
            </a:endParaRPr>
          </a:p>
          <a:p>
            <a:r>
              <a:rPr lang="en-US" altLang="ko-KR" sz="2800" b="1" dirty="0"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ᆞ </a:t>
            </a:r>
            <a:r>
              <a:rPr lang="ko-KR" altLang="en-US" sz="2800" b="1" dirty="0">
                <a:latin typeface="Spoqa Han Sans Neo" panose="020B0500000000000000" pitchFamily="50" charset="-127"/>
                <a:ea typeface="Spoqa Han Sans Neo" panose="020B0500000000000000" pitchFamily="50" charset="-127"/>
              </a:rPr>
              <a:t>유저 간 </a:t>
            </a:r>
            <a:r>
              <a:rPr lang="ko-KR" altLang="en-US" sz="2800" b="1" dirty="0" err="1">
                <a:latin typeface="Spoqa Han Sans Neo" panose="020B0500000000000000" pitchFamily="50" charset="-127"/>
                <a:ea typeface="Spoqa Han Sans Neo" panose="020B0500000000000000" pitchFamily="50" charset="-127"/>
              </a:rPr>
              <a:t>팔로우</a:t>
            </a:r>
            <a:endParaRPr lang="en-US" altLang="ko-KR" sz="2800" b="1" dirty="0">
              <a:latin typeface="Spoqa Han Sans Neo" panose="020B0500000000000000" pitchFamily="50" charset="-127"/>
              <a:ea typeface="Spoqa Han Sans Neo" panose="020B0500000000000000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742A717-BDD7-09DB-5AEA-A2AEC82E10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8983" y="1024183"/>
            <a:ext cx="209579" cy="91452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37585B7-A8E7-A611-43BA-4B5176470D1F}"/>
              </a:ext>
            </a:extLst>
          </p:cNvPr>
          <p:cNvSpPr txBox="1"/>
          <p:nvPr/>
        </p:nvSpPr>
        <p:spPr>
          <a:xfrm>
            <a:off x="7110872" y="1201760"/>
            <a:ext cx="71134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기타 기능</a:t>
            </a:r>
            <a:endParaRPr lang="en-US" altLang="ko-KR" sz="3200" dirty="0">
              <a:latin typeface="Spoqa Han Sans Neo Bold" panose="020B0800000000000000" pitchFamily="34" charset="-127"/>
              <a:ea typeface="Spoqa Han Sans Neo Bold" panose="020B0800000000000000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064CEE-6122-3FAD-107D-0B44167C3641}"/>
              </a:ext>
            </a:extLst>
          </p:cNvPr>
          <p:cNvSpPr txBox="1"/>
          <p:nvPr/>
        </p:nvSpPr>
        <p:spPr>
          <a:xfrm>
            <a:off x="7038562" y="2251212"/>
            <a:ext cx="8392801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ᆞ </a:t>
            </a:r>
            <a:r>
              <a:rPr lang="ko-KR" altLang="en-US" sz="2800" dirty="0">
                <a:latin typeface="Spoqa Han Sans Neo" panose="020B0500000000000000" pitchFamily="50" charset="-127"/>
                <a:ea typeface="Spoqa Han Sans Neo" panose="020B0500000000000000" pitchFamily="50" charset="-127"/>
              </a:rPr>
              <a:t>익명 게시판</a:t>
            </a:r>
            <a:endParaRPr lang="en-US" altLang="ko-KR" sz="2800" dirty="0">
              <a:latin typeface="Spoqa Han Sans Neo" panose="020B0500000000000000" pitchFamily="50" charset="-127"/>
              <a:ea typeface="Spoqa Han Sans Neo" panose="020B0500000000000000" pitchFamily="50" charset="-127"/>
            </a:endParaRPr>
          </a:p>
          <a:p>
            <a:endParaRPr lang="en-US" altLang="ko-KR" sz="2800" dirty="0">
              <a:latin typeface="Spoqa Han Sans Neo" panose="020B0500000000000000" pitchFamily="50" charset="-127"/>
              <a:ea typeface="Spoqa Han Sans Neo" panose="020B0500000000000000" pitchFamily="50" charset="-127"/>
            </a:endParaRPr>
          </a:p>
          <a:p>
            <a:r>
              <a:rPr lang="en-US" altLang="ko-KR" sz="2800" dirty="0"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ᆞ</a:t>
            </a:r>
            <a:r>
              <a:rPr lang="ko-KR" altLang="en-US" sz="2800" dirty="0">
                <a:latin typeface="Spoqa Han Sans Neo" panose="020B0500000000000000" pitchFamily="50" charset="-127"/>
                <a:ea typeface="Spoqa Han Sans Neo" panose="020B0500000000000000" pitchFamily="50" charset="-127"/>
              </a:rPr>
              <a:t>로그인</a:t>
            </a:r>
            <a:r>
              <a:rPr lang="en-US" altLang="ko-KR" sz="2800" dirty="0">
                <a:latin typeface="Spoqa Han Sans Neo" panose="020B0500000000000000" pitchFamily="50" charset="-127"/>
                <a:ea typeface="Spoqa Han Sans Neo" panose="020B0500000000000000" pitchFamily="50" charset="-127"/>
              </a:rPr>
              <a:t>/</a:t>
            </a:r>
            <a:r>
              <a:rPr lang="ko-KR" altLang="en-US" sz="2800" dirty="0">
                <a:latin typeface="Spoqa Han Sans Neo" panose="020B0500000000000000" pitchFamily="50" charset="-127"/>
                <a:ea typeface="Spoqa Han Sans Neo" panose="020B0500000000000000" pitchFamily="50" charset="-127"/>
              </a:rPr>
              <a:t>회원가입</a:t>
            </a:r>
            <a:endParaRPr lang="en-US" altLang="ko-KR" sz="2800" dirty="0">
              <a:latin typeface="Spoqa Han Sans Neo" panose="020B0500000000000000" pitchFamily="50" charset="-127"/>
              <a:ea typeface="Spoqa Han Sans Neo" panose="020B0500000000000000" pitchFamily="50" charset="-127"/>
            </a:endParaRPr>
          </a:p>
          <a:p>
            <a:endParaRPr lang="en-US" altLang="ko-KR" sz="2800" dirty="0">
              <a:latin typeface="Spoqa Han Sans Neo" panose="020B0500000000000000" pitchFamily="50" charset="-127"/>
              <a:ea typeface="Spoqa Han Sans Neo" panose="020B0500000000000000" pitchFamily="50" charset="-127"/>
            </a:endParaRPr>
          </a:p>
          <a:p>
            <a:r>
              <a:rPr lang="en-US" altLang="ko-KR" sz="2800" dirty="0"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ᆞ</a:t>
            </a:r>
            <a:r>
              <a:rPr lang="ko-KR" altLang="en-US" sz="2800" dirty="0"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스크롤 업 버튼</a:t>
            </a:r>
            <a:endParaRPr lang="en-US" altLang="ko-KR" sz="2800" dirty="0">
              <a:latin typeface="Spoqa Han Sans Neo Bold" panose="020B0800000000000000" pitchFamily="34" charset="-127"/>
              <a:ea typeface="Spoqa Han Sans Neo Bold" panose="020B0800000000000000" pitchFamily="34" charset="-127"/>
            </a:endParaRPr>
          </a:p>
          <a:p>
            <a:endParaRPr lang="en-US" altLang="ko-KR" sz="2800" dirty="0">
              <a:latin typeface="Spoqa Han Sans Neo Bold" panose="020B0800000000000000" pitchFamily="34" charset="-127"/>
              <a:ea typeface="Spoqa Han Sans Neo Bold" panose="020B0800000000000000" pitchFamily="34" charset="-127"/>
            </a:endParaRPr>
          </a:p>
          <a:p>
            <a:r>
              <a:rPr lang="en-US" altLang="ko-KR" sz="2800" dirty="0"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ᆞ</a:t>
            </a:r>
            <a:r>
              <a:rPr lang="ko-KR" altLang="en-US" sz="2800" dirty="0"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라이트</a:t>
            </a:r>
            <a:r>
              <a:rPr lang="en-US" altLang="ko-KR" sz="2800" dirty="0"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/</a:t>
            </a:r>
            <a:r>
              <a:rPr lang="ko-KR" altLang="en-US" sz="2800" dirty="0" err="1"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다크모드</a:t>
            </a:r>
            <a:endParaRPr lang="en-US" altLang="ko-KR" sz="2800" dirty="0">
              <a:latin typeface="Spoqa Han Sans Neo" panose="020B0500000000000000" pitchFamily="50" charset="-127"/>
              <a:ea typeface="Spoqa Han Sans Neo" panose="020B0500000000000000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CC8DB24-44AA-0F00-ADC3-EA75423F1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6C0C9-059E-42C6-925F-EAFAC4DEDDCF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91744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8D931F95-F210-CE9A-A2EA-C8E97AC0EA23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568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7780885-AE5C-C463-823A-DDEEAC1E2150}"/>
              </a:ext>
            </a:extLst>
          </p:cNvPr>
          <p:cNvSpPr txBox="1"/>
          <p:nvPr/>
        </p:nvSpPr>
        <p:spPr>
          <a:xfrm>
            <a:off x="269823" y="58669"/>
            <a:ext cx="75751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ln>
                  <a:solidFill>
                    <a:schemeClr val="accent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홈 페이지 기능</a:t>
            </a:r>
            <a:endParaRPr lang="en-US" altLang="ko-KR" sz="4400" dirty="0">
              <a:ln>
                <a:solidFill>
                  <a:schemeClr val="accent1">
                    <a:alpha val="20000"/>
                  </a:schemeClr>
                </a:solidFill>
              </a:ln>
              <a:solidFill>
                <a:schemeClr val="bg1"/>
              </a:solidFill>
              <a:latin typeface="Spoqa Han Sans Neo Bold" panose="020B0800000000000000" pitchFamily="34" charset="-127"/>
              <a:ea typeface="Spoqa Han Sans Neo Bold" panose="020B0800000000000000" pitchFamily="34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B72B0E4-4A15-785B-A0AA-559EF53DC6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189" y="1024183"/>
            <a:ext cx="209579" cy="91452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DD46B3A-3971-BCE9-CCD4-E4115BB39F5C}"/>
              </a:ext>
            </a:extLst>
          </p:cNvPr>
          <p:cNvSpPr txBox="1"/>
          <p:nvPr/>
        </p:nvSpPr>
        <p:spPr>
          <a:xfrm>
            <a:off x="941078" y="1201760"/>
            <a:ext cx="71134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기타 기능</a:t>
            </a:r>
            <a:endParaRPr lang="en-US" altLang="ko-KR" sz="3200" dirty="0">
              <a:latin typeface="Spoqa Han Sans Neo Bold" panose="020B0800000000000000" pitchFamily="34" charset="-127"/>
              <a:ea typeface="Spoqa Han Sans Neo Bold" panose="020B0800000000000000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8C32A2-D481-A296-F73F-1BB0455FB4BF}"/>
              </a:ext>
            </a:extLst>
          </p:cNvPr>
          <p:cNvSpPr txBox="1"/>
          <p:nvPr/>
        </p:nvSpPr>
        <p:spPr>
          <a:xfrm>
            <a:off x="941078" y="2299795"/>
            <a:ext cx="8392801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ᆞ </a:t>
            </a:r>
            <a:r>
              <a:rPr lang="ko-KR" altLang="en-US" sz="2800" b="1" dirty="0">
                <a:latin typeface="Spoqa Han Sans Neo" panose="020B0500000000000000" pitchFamily="50" charset="-127"/>
                <a:ea typeface="Spoqa Han Sans Neo" panose="020B0500000000000000" pitchFamily="50" charset="-127"/>
              </a:rPr>
              <a:t>익명 게시판</a:t>
            </a:r>
            <a:endParaRPr lang="en-US" altLang="ko-KR" sz="2800" b="1" dirty="0">
              <a:latin typeface="Spoqa Han Sans Neo" panose="020B0500000000000000" pitchFamily="50" charset="-127"/>
              <a:ea typeface="Spoqa Han Sans Neo" panose="020B0500000000000000" pitchFamily="50" charset="-127"/>
            </a:endParaRPr>
          </a:p>
          <a:p>
            <a:endParaRPr lang="en-US" altLang="ko-KR" sz="2800" b="1" dirty="0">
              <a:latin typeface="Spoqa Han Sans Neo" panose="020B0500000000000000" pitchFamily="50" charset="-127"/>
              <a:ea typeface="Spoqa Han Sans Neo" panose="020B0500000000000000" pitchFamily="50" charset="-127"/>
            </a:endParaRPr>
          </a:p>
          <a:p>
            <a:r>
              <a:rPr lang="en-US" altLang="ko-KR" sz="2800" b="1" dirty="0"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ᆞ</a:t>
            </a:r>
            <a:r>
              <a:rPr lang="ko-KR" altLang="en-US" sz="2800" b="1" dirty="0">
                <a:latin typeface="Spoqa Han Sans Neo" panose="020B0500000000000000" pitchFamily="50" charset="-127"/>
                <a:ea typeface="Spoqa Han Sans Neo" panose="020B0500000000000000" pitchFamily="50" charset="-127"/>
              </a:rPr>
              <a:t>로그인</a:t>
            </a:r>
            <a:r>
              <a:rPr lang="en-US" altLang="ko-KR" sz="2800" b="1" dirty="0">
                <a:latin typeface="Spoqa Han Sans Neo" panose="020B0500000000000000" pitchFamily="50" charset="-127"/>
                <a:ea typeface="Spoqa Han Sans Neo" panose="020B0500000000000000" pitchFamily="50" charset="-127"/>
              </a:rPr>
              <a:t>/</a:t>
            </a:r>
            <a:r>
              <a:rPr lang="ko-KR" altLang="en-US" sz="2800" b="1" dirty="0">
                <a:latin typeface="Spoqa Han Sans Neo" panose="020B0500000000000000" pitchFamily="50" charset="-127"/>
                <a:ea typeface="Spoqa Han Sans Neo" panose="020B0500000000000000" pitchFamily="50" charset="-127"/>
              </a:rPr>
              <a:t>회원가입</a:t>
            </a:r>
            <a:endParaRPr lang="en-US" altLang="ko-KR" sz="2800" b="1" dirty="0">
              <a:latin typeface="Spoqa Han Sans Neo" panose="020B0500000000000000" pitchFamily="50" charset="-127"/>
              <a:ea typeface="Spoqa Han Sans Neo" panose="020B0500000000000000" pitchFamily="50" charset="-127"/>
            </a:endParaRPr>
          </a:p>
          <a:p>
            <a:endParaRPr lang="en-US" altLang="ko-KR" sz="2800" b="1" dirty="0">
              <a:latin typeface="Spoqa Han Sans Neo" panose="020B0500000000000000" pitchFamily="50" charset="-127"/>
              <a:ea typeface="Spoqa Han Sans Neo" panose="020B0500000000000000" pitchFamily="50" charset="-127"/>
            </a:endParaRPr>
          </a:p>
          <a:p>
            <a:r>
              <a:rPr lang="en-US" altLang="ko-KR" sz="2800" b="1" dirty="0"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ᆞ</a:t>
            </a:r>
            <a:r>
              <a:rPr lang="ko-KR" altLang="en-US" sz="2800" b="1" dirty="0"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스크롤 업 버튼</a:t>
            </a:r>
            <a:endParaRPr lang="en-US" altLang="ko-KR" sz="2800" b="1" dirty="0">
              <a:latin typeface="Spoqa Han Sans Neo Bold" panose="020B0800000000000000" pitchFamily="34" charset="-127"/>
              <a:ea typeface="Spoqa Han Sans Neo Bold" panose="020B0800000000000000" pitchFamily="34" charset="-127"/>
            </a:endParaRPr>
          </a:p>
          <a:p>
            <a:endParaRPr lang="en-US" altLang="ko-KR" sz="2800" b="1" dirty="0">
              <a:latin typeface="Spoqa Han Sans Neo Bold" panose="020B0800000000000000" pitchFamily="34" charset="-127"/>
              <a:ea typeface="Spoqa Han Sans Neo Bold" panose="020B0800000000000000" pitchFamily="34" charset="-127"/>
            </a:endParaRPr>
          </a:p>
          <a:p>
            <a:r>
              <a:rPr lang="en-US" altLang="ko-KR" sz="2800" b="1" dirty="0"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ᆞ</a:t>
            </a:r>
            <a:r>
              <a:rPr lang="ko-KR" altLang="en-US" sz="2800" b="1" dirty="0"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라이트</a:t>
            </a:r>
            <a:r>
              <a:rPr lang="en-US" altLang="ko-KR" sz="2800" b="1" dirty="0"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/</a:t>
            </a:r>
            <a:r>
              <a:rPr lang="ko-KR" altLang="en-US" sz="2800" b="1" dirty="0" err="1"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다크모드</a:t>
            </a:r>
            <a:endParaRPr lang="en-US" altLang="ko-KR" sz="2800" b="1" dirty="0">
              <a:latin typeface="Spoqa Han Sans Neo" panose="020B0500000000000000" pitchFamily="50" charset="-127"/>
              <a:ea typeface="Spoqa Han Sans Neo" panose="020B0500000000000000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8CCD53D-8E17-64C5-AA16-443D4F9AB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6C0C9-059E-42C6-925F-EAFAC4DEDDCF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58854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스크린샷, 텍스트, 사각형, 그래픽이(가) 표시된 사진&#10;&#10;자동 생성된 설명">
            <a:extLst>
              <a:ext uri="{FF2B5EF4-FFF2-40B4-BE49-F238E27FC236}">
                <a16:creationId xmlns:a16="http://schemas.microsoft.com/office/drawing/2014/main" id="{BDEABDAD-CEFB-E279-482B-3A244138B1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000" y="0"/>
            <a:ext cx="12240000" cy="690814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9742E7B-8812-3021-27ED-F104CB8E692B}"/>
              </a:ext>
            </a:extLst>
          </p:cNvPr>
          <p:cNvSpPr txBox="1"/>
          <p:nvPr/>
        </p:nvSpPr>
        <p:spPr>
          <a:xfrm>
            <a:off x="4231341" y="2921168"/>
            <a:ext cx="372931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dirty="0"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시연</a:t>
            </a:r>
            <a:endParaRPr lang="en-US" altLang="ko-KR" sz="6000" dirty="0">
              <a:latin typeface="Spoqa Han Sans Neo Bold" panose="020B0800000000000000" pitchFamily="34" charset="-127"/>
              <a:ea typeface="Spoqa Han Sans Neo Bold" panose="020B0800000000000000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DF74DA2-1D89-CE99-551C-577C48ACC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6C0C9-059E-42C6-925F-EAFAC4DEDDCF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37018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그림 2" descr="스크린샷, 텍스트, 일렉트릭 블루, 그래픽이(가) 표시된 사진&#10;&#10;자동 생성된 설명">
            <a:extLst>
              <a:ext uri="{FF2B5EF4-FFF2-40B4-BE49-F238E27FC236}">
                <a16:creationId xmlns:a16="http://schemas.microsoft.com/office/drawing/2014/main" id="{264B7885-426F-D86E-4374-F98A3E3E043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8C8081E-75AC-AC3C-610E-289E81535A56}"/>
              </a:ext>
            </a:extLst>
          </p:cNvPr>
          <p:cNvSpPr txBox="1"/>
          <p:nvPr/>
        </p:nvSpPr>
        <p:spPr>
          <a:xfrm>
            <a:off x="4231341" y="1725902"/>
            <a:ext cx="372931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dirty="0">
                <a:solidFill>
                  <a:srgbClr val="4473C5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다음</a:t>
            </a:r>
            <a:endParaRPr lang="en-US" altLang="ko-KR" sz="5400" dirty="0">
              <a:solidFill>
                <a:srgbClr val="4473C5"/>
              </a:solidFill>
              <a:latin typeface="Spoqa Han Sans Neo Bold" panose="020B0800000000000000" pitchFamily="34" charset="-127"/>
              <a:ea typeface="Spoqa Han Sans Neo Bold" panose="020B0800000000000000" pitchFamily="34" charset="-127"/>
            </a:endParaRPr>
          </a:p>
          <a:p>
            <a:pPr algn="ctr"/>
            <a:r>
              <a:rPr lang="ko-KR" altLang="en-US" sz="5400" dirty="0">
                <a:solidFill>
                  <a:srgbClr val="4473C5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순서팀을</a:t>
            </a:r>
            <a:endParaRPr lang="en-US" altLang="ko-KR" sz="5400" dirty="0">
              <a:solidFill>
                <a:srgbClr val="4473C5"/>
              </a:solidFill>
              <a:latin typeface="Spoqa Han Sans Neo Bold" panose="020B0800000000000000" pitchFamily="34" charset="-127"/>
              <a:ea typeface="Spoqa Han Sans Neo Bold" panose="020B0800000000000000" pitchFamily="34" charset="-127"/>
            </a:endParaRPr>
          </a:p>
          <a:p>
            <a:pPr algn="ctr"/>
            <a:r>
              <a:rPr lang="ko-KR" altLang="en-US" sz="5400" dirty="0">
                <a:solidFill>
                  <a:srgbClr val="4473C5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만나요</a:t>
            </a:r>
            <a:r>
              <a:rPr lang="en-US" altLang="ko-KR" sz="5400" dirty="0">
                <a:solidFill>
                  <a:srgbClr val="4473C5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!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72161C6-78D7-BB2F-C7A5-47FF5A2644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6C0C9-059E-42C6-925F-EAFAC4DEDDCF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61825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스크린샷, 텍스트, 사각형, 그래픽이(가) 표시된 사진&#10;&#10;자동 생성된 설명">
            <a:extLst>
              <a:ext uri="{FF2B5EF4-FFF2-40B4-BE49-F238E27FC236}">
                <a16:creationId xmlns:a16="http://schemas.microsoft.com/office/drawing/2014/main" id="{BDEABDAD-CEFB-E279-482B-3A244138B1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000" y="0"/>
            <a:ext cx="12240000" cy="690814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9742E7B-8812-3021-27ED-F104CB8E692B}"/>
              </a:ext>
            </a:extLst>
          </p:cNvPr>
          <p:cNvSpPr txBox="1"/>
          <p:nvPr/>
        </p:nvSpPr>
        <p:spPr>
          <a:xfrm>
            <a:off x="3060271" y="2792354"/>
            <a:ext cx="607145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영화 추천 알고리즘 기반</a:t>
            </a:r>
          </a:p>
          <a:p>
            <a:pPr algn="ctr"/>
            <a:r>
              <a:rPr lang="ko-KR" altLang="en-US" sz="4000" dirty="0"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커뮤니티 서비스</a:t>
            </a:r>
            <a:endParaRPr lang="en-US" altLang="ko-KR" sz="4000" dirty="0">
              <a:latin typeface="Spoqa Han Sans Neo Bold" panose="020B0800000000000000" pitchFamily="34" charset="-127"/>
              <a:ea typeface="Spoqa Han Sans Neo Bold" panose="020B0800000000000000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E9E271C-A52B-646D-4F8D-2412F1378A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6C0C9-059E-42C6-925F-EAFAC4DEDDCF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18205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8" name="그림 7" descr="스크린샷, 텍스트, 그래픽, 폰트이(가) 표시된 사진&#10;&#10;자동 생성된 설명">
            <a:extLst>
              <a:ext uri="{FF2B5EF4-FFF2-40B4-BE49-F238E27FC236}">
                <a16:creationId xmlns:a16="http://schemas.microsoft.com/office/drawing/2014/main" id="{30FFD78C-FF14-994F-0B5A-CADAE29AC32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E34EE9-1C89-DF67-7AFC-705F49A21CF6}"/>
              </a:ext>
            </a:extLst>
          </p:cNvPr>
          <p:cNvSpPr txBox="1"/>
          <p:nvPr/>
        </p:nvSpPr>
        <p:spPr>
          <a:xfrm>
            <a:off x="3433801" y="1692280"/>
            <a:ext cx="65836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 </a:t>
            </a:r>
            <a:r>
              <a:rPr lang="ko-KR" altLang="en-US" sz="2800" b="1" dirty="0">
                <a:latin typeface="Spoqa Han Sans Neo" panose="020B0500000000000000" pitchFamily="50" charset="-127"/>
                <a:ea typeface="Spoqa Han Sans Neo" panose="020B0500000000000000" pitchFamily="50" charset="-127"/>
              </a:rPr>
              <a:t>영화 추천 알고리즘 기반 커뮤니티 서비스</a:t>
            </a:r>
            <a:endParaRPr lang="ko-KR" altLang="en-US" dirty="0">
              <a:latin typeface="Spoqa Han Sans Neo" panose="020B0500000000000000" pitchFamily="50" charset="-127"/>
              <a:ea typeface="Spoqa Han Sans Neo" panose="020B0500000000000000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835CB37-0208-9598-7B9C-CAC93DA397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1187" y="1535127"/>
            <a:ext cx="182784" cy="79760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93C9D8A-901B-1333-4BE3-BE1109641FA2}"/>
              </a:ext>
            </a:extLst>
          </p:cNvPr>
          <p:cNvSpPr txBox="1"/>
          <p:nvPr/>
        </p:nvSpPr>
        <p:spPr>
          <a:xfrm>
            <a:off x="3472775" y="2489884"/>
            <a:ext cx="749029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poqa Han Sans Neo Bold" panose="020B0800000000000000" pitchFamily="34" charset="-127"/>
                <a:ea typeface="Spoqa Han Sans Neo Bold" panose="020B0800000000000000" pitchFamily="34" charset="-127"/>
                <a:cs typeface="+mn-cs"/>
              </a:rPr>
              <a:t>ᆞ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poqa Han Sans Neo" panose="020B0500000000000000" pitchFamily="50" charset="-127"/>
                <a:ea typeface="Spoqa Han Sans Neo" panose="020B0500000000000000" pitchFamily="50" charset="-127"/>
                <a:cs typeface="+mn-cs"/>
              </a:rPr>
              <a:t>목표 서비스</a:t>
            </a:r>
            <a:endParaRPr kumimoji="0" lang="en-US" altLang="ko-KR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poqa Han Sans Neo" panose="020B0500000000000000" pitchFamily="50" charset="-127"/>
              <a:ea typeface="Spoqa Han Sans Neo" panose="020B0500000000000000" pitchFamily="50" charset="-127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B7974E8-F002-7912-A00E-2B2C766C13D4}"/>
              </a:ext>
            </a:extLst>
          </p:cNvPr>
          <p:cNvSpPr txBox="1"/>
          <p:nvPr/>
        </p:nvSpPr>
        <p:spPr>
          <a:xfrm>
            <a:off x="3472775" y="3207244"/>
            <a:ext cx="749029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poqa Han Sans Neo Bold" panose="020B0800000000000000" pitchFamily="34" charset="-127"/>
                <a:ea typeface="Spoqa Han Sans Neo Bold" panose="020B0800000000000000" pitchFamily="34" charset="-127"/>
                <a:cs typeface="+mn-cs"/>
              </a:rPr>
              <a:t>ᆞ ERD</a:t>
            </a:r>
            <a:endParaRPr kumimoji="0" lang="en-US" altLang="ko-KR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poqa Han Sans Neo" panose="020B0500000000000000" pitchFamily="50" charset="-127"/>
              <a:ea typeface="Spoqa Han Sans Neo" panose="020B0500000000000000" pitchFamily="50" charset="-127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0619767-E65A-3BF5-0A11-56DD90CDA8D1}"/>
              </a:ext>
            </a:extLst>
          </p:cNvPr>
          <p:cNvSpPr txBox="1"/>
          <p:nvPr/>
        </p:nvSpPr>
        <p:spPr>
          <a:xfrm>
            <a:off x="3472775" y="3907019"/>
            <a:ext cx="749029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poqa Han Sans Neo Bold" panose="020B0800000000000000" pitchFamily="34" charset="-127"/>
                <a:ea typeface="Spoqa Han Sans Neo Bold" panose="020B0800000000000000" pitchFamily="34" charset="-127"/>
                <a:cs typeface="+mn-cs"/>
              </a:rPr>
              <a:t>ᆞ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poqa Han Sans Neo" panose="020B0500000000000000" pitchFamily="50" charset="-127"/>
                <a:ea typeface="Spoqa Han Sans Neo" panose="020B0500000000000000" pitchFamily="50" charset="-127"/>
                <a:cs typeface="+mn-cs"/>
              </a:rPr>
              <a:t>영화 추천 알고리즘</a:t>
            </a:r>
            <a:endParaRPr kumimoji="0" lang="en-US" altLang="ko-KR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poqa Han Sans Neo" panose="020B0500000000000000" pitchFamily="50" charset="-127"/>
              <a:ea typeface="Spoqa Han Sans Neo" panose="020B0500000000000000" pitchFamily="50" charset="-127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DB6E2CA-5D22-E16E-433C-452749BE38F7}"/>
              </a:ext>
            </a:extLst>
          </p:cNvPr>
          <p:cNvSpPr txBox="1"/>
          <p:nvPr/>
        </p:nvSpPr>
        <p:spPr>
          <a:xfrm>
            <a:off x="3472775" y="4606794"/>
            <a:ext cx="749029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poqa Han Sans Neo Bold" panose="020B0800000000000000" pitchFamily="34" charset="-127"/>
                <a:ea typeface="Spoqa Han Sans Neo Bold" panose="020B0800000000000000" pitchFamily="34" charset="-127"/>
                <a:cs typeface="+mn-cs"/>
              </a:rPr>
              <a:t>ᆞ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poqa Han Sans Neo" panose="020B0500000000000000" pitchFamily="50" charset="-127"/>
                <a:ea typeface="Spoqa Han Sans Neo" panose="020B0500000000000000" pitchFamily="50" charset="-127"/>
                <a:cs typeface="+mn-cs"/>
              </a:rPr>
              <a:t>홈 페이지 기능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E73B090-8E3D-01B2-4FC9-EDE313FD9510}"/>
              </a:ext>
            </a:extLst>
          </p:cNvPr>
          <p:cNvSpPr txBox="1"/>
          <p:nvPr/>
        </p:nvSpPr>
        <p:spPr>
          <a:xfrm>
            <a:off x="3472775" y="5324154"/>
            <a:ext cx="749029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poqa Han Sans Neo Bold" panose="020B0800000000000000" pitchFamily="34" charset="-127"/>
                <a:ea typeface="Spoqa Han Sans Neo Bold" panose="020B0800000000000000" pitchFamily="34" charset="-127"/>
                <a:cs typeface="+mn-cs"/>
              </a:rPr>
              <a:t>ᆞ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poqa Han Sans Neo" panose="020B0500000000000000" pitchFamily="50" charset="-127"/>
                <a:ea typeface="Spoqa Han Sans Neo" panose="020B0500000000000000" pitchFamily="50" charset="-127"/>
                <a:cs typeface="+mn-cs"/>
              </a:rPr>
              <a:t>시연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572ADA3-8AFC-A771-8AC3-A2F24C7EA7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6C0C9-059E-42C6-925F-EAFAC4DEDDCF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18892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스크린샷, 그래픽, 일렉트릭 블루, 디자인이(가) 표시된 사진&#10;&#10;자동 생성된 설명">
            <a:extLst>
              <a:ext uri="{FF2B5EF4-FFF2-40B4-BE49-F238E27FC236}">
                <a16:creationId xmlns:a16="http://schemas.microsoft.com/office/drawing/2014/main" id="{02DEE32F-516B-597C-628B-92D6E248F4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F77A0D5-6D4A-5051-CC35-53E8B549482F}"/>
              </a:ext>
            </a:extLst>
          </p:cNvPr>
          <p:cNvSpPr txBox="1"/>
          <p:nvPr/>
        </p:nvSpPr>
        <p:spPr>
          <a:xfrm>
            <a:off x="4231341" y="3044279"/>
            <a:ext cx="372931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목표 서비스</a:t>
            </a:r>
            <a:endParaRPr lang="en-US" altLang="ko-KR" sz="4400" dirty="0">
              <a:latin typeface="Spoqa Han Sans Neo Bold" panose="020B0800000000000000" pitchFamily="34" charset="-127"/>
              <a:ea typeface="Spoqa Han Sans Neo Bold" panose="020B0800000000000000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8E31A0B-755E-8858-CF8F-551251B7AC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6C0C9-059E-42C6-925F-EAFAC4DEDDCF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43417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, 그래픽, 블루, 그래픽 디자인이(가) 표시된 사진&#10;&#10;자동 생성된 설명">
            <a:extLst>
              <a:ext uri="{FF2B5EF4-FFF2-40B4-BE49-F238E27FC236}">
                <a16:creationId xmlns:a16="http://schemas.microsoft.com/office/drawing/2014/main" id="{B31504C8-868F-CE5B-158D-4185A3C572F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6B77D16-3786-66A8-2788-A1E5DFFEDA93}"/>
              </a:ext>
            </a:extLst>
          </p:cNvPr>
          <p:cNvSpPr txBox="1"/>
          <p:nvPr/>
        </p:nvSpPr>
        <p:spPr>
          <a:xfrm>
            <a:off x="3113376" y="452252"/>
            <a:ext cx="37521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홈 페이지 이용 대상</a:t>
            </a:r>
            <a:endParaRPr lang="en-US" altLang="ko-KR" sz="3200" dirty="0">
              <a:latin typeface="Spoqa Han Sans Neo Bold" panose="020B0800000000000000" pitchFamily="34" charset="-127"/>
              <a:ea typeface="Spoqa Han Sans Neo Bold" panose="020B0800000000000000" pitchFamily="34" charset="-127"/>
            </a:endParaRPr>
          </a:p>
        </p:txBody>
      </p:sp>
      <p:pic>
        <p:nvPicPr>
          <p:cNvPr id="11" name="Picture 2" descr="Person, die MacBook Pro verwendet und Cappuccino in der Hand hält">
            <a:extLst>
              <a:ext uri="{FF2B5EF4-FFF2-40B4-BE49-F238E27FC236}">
                <a16:creationId xmlns:a16="http://schemas.microsoft.com/office/drawing/2014/main" id="{06FBA7E2-7BE4-97FA-4644-55EABB57E9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4572" y="3837152"/>
            <a:ext cx="2976504" cy="2232378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Frau schreibt auf weißem Papier">
            <a:extLst>
              <a:ext uri="{FF2B5EF4-FFF2-40B4-BE49-F238E27FC236}">
                <a16:creationId xmlns:a16="http://schemas.microsoft.com/office/drawing/2014/main" id="{AA20A3EA-D837-A891-A08D-704D8544FB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9686" y="1604774"/>
            <a:ext cx="2976504" cy="4464756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68F0D51-36FD-1313-F4B2-37094909BF2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985472" y="1604774"/>
            <a:ext cx="3290384" cy="2120979"/>
          </a:xfrm>
          <a:prstGeom prst="round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CBE1945-86E9-073C-3F47-06C8607303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6C0C9-059E-42C6-925F-EAFAC4DEDDCF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03490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, 그래픽, 블루, 그래픽 디자인이(가) 표시된 사진&#10;&#10;자동 생성된 설명">
            <a:extLst>
              <a:ext uri="{FF2B5EF4-FFF2-40B4-BE49-F238E27FC236}">
                <a16:creationId xmlns:a16="http://schemas.microsoft.com/office/drawing/2014/main" id="{B31504C8-868F-CE5B-158D-4185A3C572F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E6E3187-AF6B-FEA8-AF6B-34E5FBBDD50B}"/>
              </a:ext>
            </a:extLst>
          </p:cNvPr>
          <p:cNvSpPr txBox="1"/>
          <p:nvPr/>
        </p:nvSpPr>
        <p:spPr>
          <a:xfrm>
            <a:off x="3068404" y="362310"/>
            <a:ext cx="37521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사용 </a:t>
            </a:r>
            <a:r>
              <a:rPr lang="ko-KR" altLang="en-US" sz="3200" dirty="0" err="1"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아키텍쳐</a:t>
            </a:r>
            <a:endParaRPr lang="en-US" altLang="ko-KR" sz="3200" dirty="0">
              <a:latin typeface="Spoqa Han Sans Neo Bold" panose="020B0800000000000000" pitchFamily="34" charset="-127"/>
              <a:ea typeface="Spoqa Han Sans Neo Bold" panose="020B0800000000000000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4ACD3EB-F6BD-4A2F-F4A7-205BC216F347}"/>
              </a:ext>
            </a:extLst>
          </p:cNvPr>
          <p:cNvSpPr txBox="1"/>
          <p:nvPr/>
        </p:nvSpPr>
        <p:spPr>
          <a:xfrm>
            <a:off x="3571151" y="1638408"/>
            <a:ext cx="65836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Spoqa Han Sans Neo" panose="020B0500000000000000" pitchFamily="50" charset="-127"/>
                <a:ea typeface="Spoqa Han Sans Neo" panose="020B0500000000000000" pitchFamily="50" charset="-127"/>
              </a:rPr>
              <a:t>Django REST Framework &amp; Vue</a:t>
            </a:r>
            <a:endParaRPr lang="ko-KR" altLang="en-US" dirty="0">
              <a:latin typeface="Spoqa Han Sans Neo" panose="020B0500000000000000" pitchFamily="50" charset="-127"/>
              <a:ea typeface="Spoqa Han Sans Neo" panose="020B0500000000000000" pitchFamily="50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B5D72D55-88C4-0824-FD50-35B6E504C6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4023" y="1471655"/>
            <a:ext cx="209579" cy="914528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7CBC9A0D-6D23-B106-76D6-302DB7DFCE59}"/>
              </a:ext>
            </a:extLst>
          </p:cNvPr>
          <p:cNvSpPr txBox="1"/>
          <p:nvPr/>
        </p:nvSpPr>
        <p:spPr>
          <a:xfrm>
            <a:off x="3571151" y="2489884"/>
            <a:ext cx="9484468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poqa Han Sans Neo Bold" panose="020B0800000000000000" pitchFamily="34" charset="-127"/>
                <a:ea typeface="Spoqa Han Sans Neo Bold" panose="020B0800000000000000" pitchFamily="34" charset="-127"/>
                <a:cs typeface="+mn-cs"/>
              </a:rPr>
              <a:t>ᆞDjango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poqa Han Sans Neo Bold" panose="020B0800000000000000" pitchFamily="34" charset="-127"/>
                <a:ea typeface="Spoqa Han Sans Neo Bold" panose="020B0800000000000000" pitchFamily="34" charset="-127"/>
                <a:cs typeface="+mn-cs"/>
              </a:rPr>
              <a:t> rest framework-simple </a:t>
            </a:r>
            <a:r>
              <a:rPr kumimoji="0" lang="en-US" altLang="ko-KR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poqa Han Sans Neo Bold" panose="020B0800000000000000" pitchFamily="34" charset="-127"/>
                <a:ea typeface="Spoqa Han Sans Neo Bold" panose="020B0800000000000000" pitchFamily="34" charset="-127"/>
                <a:cs typeface="+mn-cs"/>
              </a:rPr>
              <a:t>jwt</a:t>
            </a:r>
            <a:endParaRPr lang="en-US" altLang="ko-KR" sz="2400" b="1" dirty="0">
              <a:solidFill>
                <a:prstClr val="black"/>
              </a:solidFill>
              <a:latin typeface="Spoqa Han Sans Neo Bold" panose="020B0800000000000000" pitchFamily="34" charset="-127"/>
              <a:ea typeface="Spoqa Han Sans Neo Bold" panose="020B0800000000000000" pitchFamily="34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poqa Han Sans Neo Bold" panose="020B0800000000000000" pitchFamily="34" charset="-127"/>
                <a:ea typeface="Spoqa Han Sans Neo Bold" panose="020B0800000000000000" pitchFamily="34" charset="-127"/>
                <a:cs typeface="+mn-cs"/>
              </a:rPr>
              <a:t>ᆞdj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poqa Han Sans Neo Bold" panose="020B0800000000000000" pitchFamily="34" charset="-127"/>
                <a:ea typeface="Spoqa Han Sans Neo Bold" panose="020B0800000000000000" pitchFamily="34" charset="-127"/>
                <a:cs typeface="+mn-cs"/>
              </a:rPr>
              <a:t>-rest-auth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poqa Han Sans Neo Bold" panose="020B0800000000000000" pitchFamily="34" charset="-127"/>
                <a:ea typeface="Spoqa Han Sans Neo Bold" panose="020B0800000000000000" pitchFamily="34" charset="-127"/>
                <a:cs typeface="+mn-cs"/>
              </a:rPr>
              <a:t>ᆞDjango</a:t>
            </a:r>
            <a:r>
              <a:rPr lang="en-US" altLang="ko-KR" sz="2400" b="1" dirty="0">
                <a:solidFill>
                  <a:prstClr val="black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-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poqa Han Sans Neo Bold" panose="020B0800000000000000" pitchFamily="34" charset="-127"/>
                <a:ea typeface="Spoqa Han Sans Neo Bold" panose="020B0800000000000000" pitchFamily="34" charset="-127"/>
                <a:cs typeface="+mn-cs"/>
              </a:rPr>
              <a:t>filter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2400" b="1" dirty="0">
              <a:solidFill>
                <a:prstClr val="black"/>
              </a:solidFill>
              <a:latin typeface="Spoqa Han Sans Neo Bold" panose="020B0800000000000000" pitchFamily="34" charset="-127"/>
              <a:ea typeface="Spoqa Han Sans Neo Bold" panose="020B0800000000000000" pitchFamily="34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poqa Han Sans Neo Bold" panose="020B0800000000000000" pitchFamily="34" charset="-127"/>
                <a:ea typeface="Spoqa Han Sans Neo Bold" panose="020B0800000000000000" pitchFamily="34" charset="-127"/>
                <a:cs typeface="+mn-cs"/>
              </a:rPr>
              <a:t>ᆞVuex</a:t>
            </a:r>
            <a:endParaRPr kumimoji="0" lang="en-US" altLang="ko-KR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poqa Han Sans Neo Bold" panose="020B0800000000000000" pitchFamily="34" charset="-127"/>
              <a:ea typeface="Spoqa Han Sans Neo Bold" panose="020B0800000000000000" pitchFamily="34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poqa Han Sans Neo Bold" panose="020B0800000000000000" pitchFamily="34" charset="-127"/>
                <a:ea typeface="Spoqa Han Sans Neo Bold" panose="020B0800000000000000" pitchFamily="34" charset="-127"/>
                <a:cs typeface="+mn-cs"/>
              </a:rPr>
              <a:t>ᆞVue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poqa Han Sans Neo Bold" panose="020B0800000000000000" pitchFamily="34" charset="-127"/>
                <a:ea typeface="Spoqa Han Sans Neo Bold" panose="020B0800000000000000" pitchFamily="34" charset="-127"/>
                <a:cs typeface="+mn-cs"/>
              </a:rPr>
              <a:t>-router</a:t>
            </a:r>
            <a:endParaRPr lang="en-US" altLang="ko-KR" sz="2400" b="1" dirty="0">
              <a:solidFill>
                <a:prstClr val="black"/>
              </a:solidFill>
              <a:latin typeface="Spoqa Han Sans Neo Bold" panose="020B0800000000000000" pitchFamily="34" charset="-127"/>
              <a:ea typeface="Spoqa Han Sans Neo Bold" panose="020B0800000000000000" pitchFamily="34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poqa Han Sans Neo Bold" panose="020B0800000000000000" pitchFamily="34" charset="-127"/>
                <a:ea typeface="Spoqa Han Sans Neo Bold" panose="020B0800000000000000" pitchFamily="34" charset="-127"/>
                <a:cs typeface="+mn-cs"/>
              </a:rPr>
              <a:t>ᆞVuetify</a:t>
            </a:r>
            <a:endParaRPr kumimoji="0" lang="en-US" altLang="ko-KR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poqa Han Sans Neo Bold" panose="020B0800000000000000" pitchFamily="34" charset="-127"/>
              <a:ea typeface="Spoqa Han Sans Neo Bold" panose="020B0800000000000000" pitchFamily="34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poqa Han Sans Neo Bold" panose="020B0800000000000000" pitchFamily="34" charset="-127"/>
              <a:ea typeface="Spoqa Han Sans Neo Bold" panose="020B0800000000000000" pitchFamily="34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poqa Han Sans Neo Bold" panose="020B0800000000000000" pitchFamily="34" charset="-127"/>
                <a:ea typeface="Spoqa Han Sans Neo Bold" panose="020B0800000000000000" pitchFamily="34" charset="-127"/>
                <a:cs typeface="+mn-cs"/>
              </a:rPr>
              <a:t>ᆞboringavatars</a:t>
            </a:r>
            <a:endParaRPr kumimoji="0" lang="en-US" altLang="ko-KR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poqa Han Sans Neo" panose="020B0500000000000000" pitchFamily="50" charset="-127"/>
              <a:ea typeface="Spoqa Han Sans Neo" panose="020B0500000000000000" pitchFamily="50" charset="-127"/>
              <a:cs typeface="+mn-cs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4B6E02E-6F27-CE62-3481-7C4082766C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6C0C9-059E-42C6-925F-EAFAC4DEDDCF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61147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8D931F95-F210-CE9A-A2EA-C8E97AC0EA23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56800"/>
          </a:xfrm>
          <a:prstGeom prst="rect">
            <a:avLst/>
          </a:prstGeom>
        </p:spPr>
      </p:pic>
      <p:pic>
        <p:nvPicPr>
          <p:cNvPr id="6" name="그림 5" descr="인간의 얼굴, 사람, 의류, 인물사진이(가) 표시된 사진&#10;&#10;자동 생성된 설명">
            <a:extLst>
              <a:ext uri="{FF2B5EF4-FFF2-40B4-BE49-F238E27FC236}">
                <a16:creationId xmlns:a16="http://schemas.microsoft.com/office/drawing/2014/main" id="{E6A8181C-F478-208E-8EAB-320A2D8585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2555" y="2066386"/>
            <a:ext cx="1945491" cy="2589934"/>
          </a:xfrm>
          <a:prstGeom prst="rect">
            <a:avLst/>
          </a:prstGeom>
        </p:spPr>
      </p:pic>
      <p:pic>
        <p:nvPicPr>
          <p:cNvPr id="8" name="그림 7" descr="사람, 인간의 얼굴, 넥타이, 의류이(가) 표시된 사진&#10;&#10;자동 생성된 설명">
            <a:extLst>
              <a:ext uri="{FF2B5EF4-FFF2-40B4-BE49-F238E27FC236}">
                <a16:creationId xmlns:a16="http://schemas.microsoft.com/office/drawing/2014/main" id="{6BB9485B-26B7-7F45-10F4-3F0B6C2848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5854" y="2060306"/>
            <a:ext cx="1945491" cy="259601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73863C6-DCBD-765E-B343-D8CA35CA6572}"/>
              </a:ext>
            </a:extLst>
          </p:cNvPr>
          <p:cNvSpPr txBox="1"/>
          <p:nvPr/>
        </p:nvSpPr>
        <p:spPr>
          <a:xfrm>
            <a:off x="1717872" y="4924805"/>
            <a:ext cx="25948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팀장 </a:t>
            </a:r>
            <a:r>
              <a:rPr lang="en-US" altLang="ko-KR" sz="3200" dirty="0"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: </a:t>
            </a:r>
            <a:r>
              <a:rPr lang="ko-KR" altLang="en-US" sz="3200" dirty="0" err="1"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구희영</a:t>
            </a:r>
            <a:endParaRPr lang="en-US" altLang="ko-KR" sz="3200" dirty="0">
              <a:latin typeface="Spoqa Han Sans Neo Bold" panose="020B0800000000000000" pitchFamily="34" charset="-127"/>
              <a:ea typeface="Spoqa Han Sans Neo Bold" panose="020B0800000000000000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4638025-CE8A-F42F-835F-C746E486FAD2}"/>
              </a:ext>
            </a:extLst>
          </p:cNvPr>
          <p:cNvSpPr txBox="1"/>
          <p:nvPr/>
        </p:nvSpPr>
        <p:spPr>
          <a:xfrm>
            <a:off x="8071171" y="4924805"/>
            <a:ext cx="25948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팀원 </a:t>
            </a:r>
            <a:r>
              <a:rPr lang="en-US" altLang="ko-KR" sz="3200" dirty="0"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: </a:t>
            </a:r>
            <a:r>
              <a:rPr lang="ko-KR" altLang="en-US" sz="3200" dirty="0"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김현빈</a:t>
            </a:r>
            <a:endParaRPr lang="en-US" altLang="ko-KR" sz="3200" dirty="0">
              <a:latin typeface="Spoqa Han Sans Neo Bold" panose="020B0800000000000000" pitchFamily="34" charset="-127"/>
              <a:ea typeface="Spoqa Han Sans Neo Bold" panose="020B0800000000000000" pitchFamily="34" charset="-127"/>
            </a:endParaRPr>
          </a:p>
        </p:txBody>
      </p:sp>
      <p:pic>
        <p:nvPicPr>
          <p:cNvPr id="3" name="그림 2" descr="그림, 아동 미술, 만화 영화, 클립아트이(가) 표시된 사진&#10;&#10;자동 생성된 설명">
            <a:extLst>
              <a:ext uri="{FF2B5EF4-FFF2-40B4-BE49-F238E27FC236}">
                <a16:creationId xmlns:a16="http://schemas.microsoft.com/office/drawing/2014/main" id="{37C61609-DB07-2B68-D964-09B3A24039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9084" y="2803729"/>
            <a:ext cx="1573831" cy="185259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01B7098-B49A-956E-DE36-FE9CE08372B9}"/>
              </a:ext>
            </a:extLst>
          </p:cNvPr>
          <p:cNvSpPr txBox="1"/>
          <p:nvPr/>
        </p:nvSpPr>
        <p:spPr>
          <a:xfrm>
            <a:off x="269823" y="58669"/>
            <a:ext cx="72982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ln>
                  <a:solidFill>
                    <a:schemeClr val="accent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팀원 소개 및 역할 분담</a:t>
            </a:r>
            <a:endParaRPr lang="en-US" altLang="ko-KR" sz="4400" dirty="0">
              <a:ln>
                <a:solidFill>
                  <a:schemeClr val="accent1">
                    <a:alpha val="20000"/>
                  </a:schemeClr>
                </a:solidFill>
              </a:ln>
              <a:solidFill>
                <a:schemeClr val="bg1"/>
              </a:solidFill>
              <a:latin typeface="Spoqa Han Sans Neo Bold" panose="020B0800000000000000" pitchFamily="34" charset="-127"/>
              <a:ea typeface="Spoqa Han Sans Neo Bold" panose="020B0800000000000000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BAC18E5-4776-9423-F3B1-880A28E64ED8}"/>
              </a:ext>
            </a:extLst>
          </p:cNvPr>
          <p:cNvSpPr txBox="1"/>
          <p:nvPr/>
        </p:nvSpPr>
        <p:spPr>
          <a:xfrm>
            <a:off x="8389136" y="5606856"/>
            <a:ext cx="19522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err="1"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BackEnd</a:t>
            </a:r>
            <a:endParaRPr lang="en-US" altLang="ko-KR" sz="2800" b="1" dirty="0">
              <a:latin typeface="Spoqa Han Sans Neo" panose="020B0500000000000000" pitchFamily="50" charset="-127"/>
              <a:ea typeface="Spoqa Han Sans Neo" panose="020B0500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FC528C5-CAE4-4D72-CA40-B9D2A44A75A2}"/>
              </a:ext>
            </a:extLst>
          </p:cNvPr>
          <p:cNvSpPr txBox="1"/>
          <p:nvPr/>
        </p:nvSpPr>
        <p:spPr>
          <a:xfrm>
            <a:off x="2042555" y="5606856"/>
            <a:ext cx="19522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err="1"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FrontEnd</a:t>
            </a:r>
            <a:endParaRPr lang="en-US" altLang="ko-KR" sz="2800" b="1" dirty="0">
              <a:latin typeface="Spoqa Han Sans Neo" panose="020B0500000000000000" pitchFamily="50" charset="-127"/>
              <a:ea typeface="Spoqa Han Sans Neo" panose="020B0500000000000000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3C1529C-8BDD-C1AF-FF14-095E20D67CD4}"/>
              </a:ext>
            </a:extLst>
          </p:cNvPr>
          <p:cNvSpPr txBox="1"/>
          <p:nvPr/>
        </p:nvSpPr>
        <p:spPr>
          <a:xfrm>
            <a:off x="633398" y="1210391"/>
            <a:ext cx="65836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Spoqa Han Sans Neo" panose="020B0500000000000000" pitchFamily="50" charset="-127"/>
                <a:ea typeface="Spoqa Han Sans Neo" panose="020B0500000000000000" pitchFamily="50" charset="-127"/>
              </a:rPr>
              <a:t>Zero Empty Coffin Team</a:t>
            </a:r>
            <a:endParaRPr lang="ko-KR" altLang="en-US" dirty="0">
              <a:latin typeface="Spoqa Han Sans Neo" panose="020B0500000000000000" pitchFamily="50" charset="-127"/>
              <a:ea typeface="Spoqa Han Sans Neo" panose="020B0500000000000000" pitchFamily="50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CE30B271-9246-4450-82DA-BC38A5336DB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270" y="1043638"/>
            <a:ext cx="209579" cy="914528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84417CA-D98F-03C6-A356-B16C55B544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6C0C9-059E-42C6-925F-EAFAC4DEDDCF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3496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스크린샷, 그래픽, 일렉트릭 블루, 디자인이(가) 표시된 사진&#10;&#10;자동 생성된 설명">
            <a:extLst>
              <a:ext uri="{FF2B5EF4-FFF2-40B4-BE49-F238E27FC236}">
                <a16:creationId xmlns:a16="http://schemas.microsoft.com/office/drawing/2014/main" id="{02DEE32F-516B-597C-628B-92D6E248F4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F77A0D5-6D4A-5051-CC35-53E8B549482F}"/>
              </a:ext>
            </a:extLst>
          </p:cNvPr>
          <p:cNvSpPr txBox="1"/>
          <p:nvPr/>
        </p:nvSpPr>
        <p:spPr>
          <a:xfrm>
            <a:off x="4231341" y="3044279"/>
            <a:ext cx="372931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ERD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C223A0E-EE6D-A2A1-02DD-0D237DEED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6C0C9-059E-42C6-925F-EAFAC4DEDDCF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64449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8D931F95-F210-CE9A-A2EA-C8E97AC0EA23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568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7780885-AE5C-C463-823A-DDEEAC1E2150}"/>
              </a:ext>
            </a:extLst>
          </p:cNvPr>
          <p:cNvSpPr txBox="1"/>
          <p:nvPr/>
        </p:nvSpPr>
        <p:spPr>
          <a:xfrm>
            <a:off x="269823" y="58669"/>
            <a:ext cx="358264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ln>
                  <a:solidFill>
                    <a:schemeClr val="accent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ERD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7175B4A-0330-9BEE-D10A-A8495969D8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189" y="1024183"/>
            <a:ext cx="209579" cy="91452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E0B144F-2B0F-9B50-62CC-7409BDFE7B3D}"/>
              </a:ext>
            </a:extLst>
          </p:cNvPr>
          <p:cNvSpPr txBox="1"/>
          <p:nvPr/>
        </p:nvSpPr>
        <p:spPr>
          <a:xfrm>
            <a:off x="941078" y="1201760"/>
            <a:ext cx="37521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Movies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782F5E1C-8DF8-4FE2-45EA-5E2AFF6DA2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8089238"/>
              </p:ext>
            </p:extLst>
          </p:nvPr>
        </p:nvGraphicFramePr>
        <p:xfrm>
          <a:off x="1183440" y="2054546"/>
          <a:ext cx="2024922" cy="868026"/>
        </p:xfrm>
        <a:graphic>
          <a:graphicData uri="http://schemas.openxmlformats.org/drawingml/2006/table">
            <a:tbl>
              <a:tblPr firstRow="1" firstCol="1" bandRow="1"/>
              <a:tblGrid>
                <a:gridCol w="1012461">
                  <a:extLst>
                    <a:ext uri="{9D8B030D-6E8A-4147-A177-3AD203B41FA5}">
                      <a16:colId xmlns:a16="http://schemas.microsoft.com/office/drawing/2014/main" val="2712099812"/>
                    </a:ext>
                  </a:extLst>
                </a:gridCol>
                <a:gridCol w="1012461">
                  <a:extLst>
                    <a:ext uri="{9D8B030D-6E8A-4147-A177-3AD203B41FA5}">
                      <a16:colId xmlns:a16="http://schemas.microsoft.com/office/drawing/2014/main" val="1932587636"/>
                    </a:ext>
                  </a:extLst>
                </a:gridCol>
              </a:tblGrid>
              <a:tr h="285600">
                <a:tc gridSpan="2">
                  <a:txBody>
                    <a:bodyPr/>
                    <a:lstStyle/>
                    <a:p>
                      <a:pPr algn="ctr"/>
                      <a:r>
                        <a:rPr lang="en-US" sz="1100" b="1">
                          <a:solidFill>
                            <a:srgbClr val="FFFFFF"/>
                          </a:solidFill>
                          <a:effectLst/>
                          <a:latin typeface="Roboto" panose="02000000000000000000" pitchFamily="2" charset="0"/>
                          <a:ea typeface="Times New Roman" panose="02020603050405020304" pitchFamily="18" charset="0"/>
                        </a:rPr>
                        <a:t>Genre </a:t>
                      </a:r>
                      <a:endParaRPr lang="ko-KR" sz="1100"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129186" marR="129186" marT="64593" marB="645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B563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6662064"/>
                  </a:ext>
                </a:extLst>
              </a:tr>
              <a:tr h="285600">
                <a:tc>
                  <a:txBody>
                    <a:bodyPr/>
                    <a:lstStyle/>
                    <a:p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Times New Roman" panose="02020603050405020304" pitchFamily="18" charset="0"/>
                        </a:rPr>
                        <a:t>id</a:t>
                      </a: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 </a:t>
                      </a:r>
                      <a:endParaRPr lang="ko-KR" sz="1100"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1" dirty="0" err="1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Times New Roman" panose="02020603050405020304" pitchFamily="18" charset="0"/>
                        </a:rPr>
                        <a:t>IntegerField</a:t>
                      </a: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 </a:t>
                      </a:r>
                      <a:endParaRPr lang="ko-KR" sz="1100" dirty="0"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6937375"/>
                  </a:ext>
                </a:extLst>
              </a:tr>
              <a:tr h="285600">
                <a:tc>
                  <a:txBody>
                    <a:bodyPr/>
                    <a:lstStyle/>
                    <a:p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Times New Roman" panose="02020603050405020304" pitchFamily="18" charset="0"/>
                        </a:rPr>
                        <a:t>name</a:t>
                      </a: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 </a:t>
                      </a:r>
                      <a:endParaRPr lang="ko-KR" sz="1100"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 err="1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Times New Roman" panose="02020603050405020304" pitchFamily="18" charset="0"/>
                        </a:rPr>
                        <a:t>CharField</a:t>
                      </a: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 </a:t>
                      </a:r>
                      <a:endParaRPr lang="ko-KR" sz="1100" dirty="0"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1335167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88808C02-885A-5B33-C247-C9B738A0B2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2103381"/>
              </p:ext>
            </p:extLst>
          </p:nvPr>
        </p:nvGraphicFramePr>
        <p:xfrm>
          <a:off x="9397524" y="2328437"/>
          <a:ext cx="2024922" cy="868028"/>
        </p:xfrm>
        <a:graphic>
          <a:graphicData uri="http://schemas.openxmlformats.org/drawingml/2006/table">
            <a:tbl>
              <a:tblPr firstRow="1" firstCol="1" bandRow="1"/>
              <a:tblGrid>
                <a:gridCol w="1012461">
                  <a:extLst>
                    <a:ext uri="{9D8B030D-6E8A-4147-A177-3AD203B41FA5}">
                      <a16:colId xmlns:a16="http://schemas.microsoft.com/office/drawing/2014/main" val="22558594"/>
                    </a:ext>
                  </a:extLst>
                </a:gridCol>
                <a:gridCol w="1012461">
                  <a:extLst>
                    <a:ext uri="{9D8B030D-6E8A-4147-A177-3AD203B41FA5}">
                      <a16:colId xmlns:a16="http://schemas.microsoft.com/office/drawing/2014/main" val="3025506490"/>
                    </a:ext>
                  </a:extLst>
                </a:gridCol>
              </a:tblGrid>
              <a:tr h="217007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solidFill>
                            <a:srgbClr val="FFFFFF"/>
                          </a:solidFill>
                          <a:effectLst/>
                          <a:latin typeface="Roboto" panose="02000000000000000000" pitchFamily="2" charset="0"/>
                          <a:ea typeface="Times New Roman" panose="02020603050405020304" pitchFamily="18" charset="0"/>
                        </a:rPr>
                        <a:t>Actor </a:t>
                      </a:r>
                      <a:endParaRPr lang="ko-KR" sz="1200"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B563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8860423"/>
                  </a:ext>
                </a:extLst>
              </a:tr>
              <a:tr h="217007">
                <a:tc>
                  <a:txBody>
                    <a:bodyPr/>
                    <a:lstStyle/>
                    <a:p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Times New Roman" panose="02020603050405020304" pitchFamily="18" charset="0"/>
                        </a:rPr>
                        <a:t>id</a:t>
                      </a: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 </a:t>
                      </a:r>
                      <a:endParaRPr lang="ko-KR" sz="1200"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Times New Roman" panose="02020603050405020304" pitchFamily="18" charset="0"/>
                        </a:rPr>
                        <a:t>IntegerField</a:t>
                      </a: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 </a:t>
                      </a:r>
                      <a:endParaRPr lang="ko-KR" sz="1200"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8624647"/>
                  </a:ext>
                </a:extLst>
              </a:tr>
              <a:tr h="217007"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Times New Roman" panose="02020603050405020304" pitchFamily="18" charset="0"/>
                        </a:rPr>
                        <a:t>name</a:t>
                      </a: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 </a:t>
                      </a:r>
                      <a:endParaRPr lang="ko-KR" sz="1200"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err="1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Times New Roman" panose="02020603050405020304" pitchFamily="18" charset="0"/>
                        </a:rPr>
                        <a:t>CharField</a:t>
                      </a: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 </a:t>
                      </a:r>
                      <a:endParaRPr lang="ko-KR" sz="1200" dirty="0"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9756084"/>
                  </a:ext>
                </a:extLst>
              </a:tr>
              <a:tr h="217007"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Times New Roman" panose="02020603050405020304" pitchFamily="18" charset="0"/>
                        </a:rPr>
                        <a:t>profile_path</a:t>
                      </a: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 </a:t>
                      </a:r>
                      <a:endParaRPr lang="ko-KR" sz="1200"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err="1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Times New Roman" panose="02020603050405020304" pitchFamily="18" charset="0"/>
                        </a:rPr>
                        <a:t>CharField</a:t>
                      </a: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 </a:t>
                      </a:r>
                      <a:endParaRPr lang="ko-KR" sz="1200" dirty="0"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0236337"/>
                  </a:ext>
                </a:extLst>
              </a:tr>
            </a:tbl>
          </a:graphicData>
        </a:graphic>
      </p:graphicFrame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AD092A7A-47F8-38A9-9913-E1BEF3F20D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0830885"/>
              </p:ext>
            </p:extLst>
          </p:nvPr>
        </p:nvGraphicFramePr>
        <p:xfrm>
          <a:off x="1183440" y="4874507"/>
          <a:ext cx="2061850" cy="856800"/>
        </p:xfrm>
        <a:graphic>
          <a:graphicData uri="http://schemas.openxmlformats.org/drawingml/2006/table">
            <a:tbl>
              <a:tblPr firstRow="1" firstCol="1" bandRow="1"/>
              <a:tblGrid>
                <a:gridCol w="1030925">
                  <a:extLst>
                    <a:ext uri="{9D8B030D-6E8A-4147-A177-3AD203B41FA5}">
                      <a16:colId xmlns:a16="http://schemas.microsoft.com/office/drawing/2014/main" val="3785523407"/>
                    </a:ext>
                  </a:extLst>
                </a:gridCol>
                <a:gridCol w="1030925">
                  <a:extLst>
                    <a:ext uri="{9D8B030D-6E8A-4147-A177-3AD203B41FA5}">
                      <a16:colId xmlns:a16="http://schemas.microsoft.com/office/drawing/2014/main" val="3925359424"/>
                    </a:ext>
                  </a:extLst>
                </a:gridCol>
              </a:tblGrid>
              <a:tr h="214200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FFFFFF"/>
                          </a:solidFill>
                          <a:effectLst/>
                          <a:latin typeface="Roboto" panose="02000000000000000000" pitchFamily="2" charset="0"/>
                          <a:ea typeface="Times New Roman" panose="02020603050405020304" pitchFamily="18" charset="0"/>
                        </a:rPr>
                        <a:t>Director </a:t>
                      </a:r>
                      <a:endParaRPr lang="ko-KR" sz="1200" dirty="0"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B563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5436577"/>
                  </a:ext>
                </a:extLst>
              </a:tr>
              <a:tr h="214200">
                <a:tc>
                  <a:txBody>
                    <a:bodyPr/>
                    <a:lstStyle/>
                    <a:p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Times New Roman" panose="02020603050405020304" pitchFamily="18" charset="0"/>
                        </a:rPr>
                        <a:t>id</a:t>
                      </a: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 </a:t>
                      </a:r>
                      <a:endParaRPr lang="ko-KR" sz="1200"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Times New Roman" panose="02020603050405020304" pitchFamily="18" charset="0"/>
                        </a:rPr>
                        <a:t>IntegerField</a:t>
                      </a: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 </a:t>
                      </a:r>
                      <a:endParaRPr lang="ko-KR" sz="1200"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4893938"/>
                  </a:ext>
                </a:extLst>
              </a:tr>
              <a:tr h="214200"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Times New Roman" panose="02020603050405020304" pitchFamily="18" charset="0"/>
                        </a:rPr>
                        <a:t>name</a:t>
                      </a: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 </a:t>
                      </a:r>
                      <a:endParaRPr lang="ko-KR" sz="1200"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Times New Roman" panose="02020603050405020304" pitchFamily="18" charset="0"/>
                        </a:rPr>
                        <a:t>CharField</a:t>
                      </a: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 </a:t>
                      </a:r>
                      <a:endParaRPr lang="ko-KR" sz="1200"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8446909"/>
                  </a:ext>
                </a:extLst>
              </a:tr>
              <a:tr h="214200">
                <a:tc>
                  <a:txBody>
                    <a:bodyPr/>
                    <a:lstStyle/>
                    <a:p>
                      <a:r>
                        <a:rPr lang="en-US" sz="1200" dirty="0" err="1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Times New Roman" panose="02020603050405020304" pitchFamily="18" charset="0"/>
                        </a:rPr>
                        <a:t>profile_path</a:t>
                      </a: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 </a:t>
                      </a:r>
                      <a:endParaRPr lang="ko-KR" sz="1200" dirty="0"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err="1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Times New Roman" panose="02020603050405020304" pitchFamily="18" charset="0"/>
                        </a:rPr>
                        <a:t>CharField</a:t>
                      </a: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 </a:t>
                      </a:r>
                      <a:endParaRPr lang="ko-KR" sz="1200" dirty="0"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981071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3957FA34-E816-A6E4-82AE-B4EC012310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4823962"/>
              </p:ext>
            </p:extLst>
          </p:nvPr>
        </p:nvGraphicFramePr>
        <p:xfrm>
          <a:off x="1183440" y="3456026"/>
          <a:ext cx="2098776" cy="605790"/>
        </p:xfrm>
        <a:graphic>
          <a:graphicData uri="http://schemas.openxmlformats.org/drawingml/2006/table">
            <a:tbl>
              <a:tblPr firstRow="1" firstCol="1" bandRow="1"/>
              <a:tblGrid>
                <a:gridCol w="1049388">
                  <a:extLst>
                    <a:ext uri="{9D8B030D-6E8A-4147-A177-3AD203B41FA5}">
                      <a16:colId xmlns:a16="http://schemas.microsoft.com/office/drawing/2014/main" val="1425812654"/>
                    </a:ext>
                  </a:extLst>
                </a:gridCol>
                <a:gridCol w="1049388">
                  <a:extLst>
                    <a:ext uri="{9D8B030D-6E8A-4147-A177-3AD203B41FA5}">
                      <a16:colId xmlns:a16="http://schemas.microsoft.com/office/drawing/2014/main" val="1023970795"/>
                    </a:ext>
                  </a:extLst>
                </a:gridCol>
              </a:tblGrid>
              <a:tr h="194925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FFFFFF"/>
                          </a:solidFill>
                          <a:effectLst/>
                          <a:latin typeface="Roboto" panose="02000000000000000000" pitchFamily="2" charset="0"/>
                          <a:ea typeface="Times New Roman" panose="02020603050405020304" pitchFamily="18" charset="0"/>
                        </a:rPr>
                        <a:t>Keyword </a:t>
                      </a:r>
                      <a:endParaRPr lang="ko-KR" sz="1200" dirty="0"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B563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2591392"/>
                  </a:ext>
                </a:extLst>
              </a:tr>
              <a:tr h="194925">
                <a:tc>
                  <a:txBody>
                    <a:bodyPr/>
                    <a:lstStyle/>
                    <a:p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Times New Roman" panose="02020603050405020304" pitchFamily="18" charset="0"/>
                        </a:rPr>
                        <a:t>id</a:t>
                      </a: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 </a:t>
                      </a:r>
                      <a:endParaRPr lang="ko-KR" sz="1200"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Times New Roman" panose="02020603050405020304" pitchFamily="18" charset="0"/>
                        </a:rPr>
                        <a:t>IntegerField</a:t>
                      </a: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 </a:t>
                      </a:r>
                      <a:endParaRPr lang="ko-KR" sz="1200"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8368471"/>
                  </a:ext>
                </a:extLst>
              </a:tr>
              <a:tr h="194925"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Times New Roman" panose="02020603050405020304" pitchFamily="18" charset="0"/>
                        </a:rPr>
                        <a:t>name</a:t>
                      </a: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 </a:t>
                      </a:r>
                      <a:endParaRPr lang="ko-KR" sz="1200"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err="1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Times New Roman" panose="02020603050405020304" pitchFamily="18" charset="0"/>
                        </a:rPr>
                        <a:t>CharField</a:t>
                      </a: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 </a:t>
                      </a:r>
                      <a:endParaRPr lang="ko-KR" sz="1200" dirty="0"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2894637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AAF18502-D11F-2CDE-AEF7-7E3F28F8BE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6242969"/>
              </p:ext>
            </p:extLst>
          </p:nvPr>
        </p:nvGraphicFramePr>
        <p:xfrm>
          <a:off x="4693252" y="2446376"/>
          <a:ext cx="2499610" cy="2625090"/>
        </p:xfrm>
        <a:graphic>
          <a:graphicData uri="http://schemas.openxmlformats.org/drawingml/2006/table">
            <a:tbl>
              <a:tblPr firstRow="1" firstCol="1" bandRow="1"/>
              <a:tblGrid>
                <a:gridCol w="1249805">
                  <a:extLst>
                    <a:ext uri="{9D8B030D-6E8A-4147-A177-3AD203B41FA5}">
                      <a16:colId xmlns:a16="http://schemas.microsoft.com/office/drawing/2014/main" val="1090599591"/>
                    </a:ext>
                  </a:extLst>
                </a:gridCol>
                <a:gridCol w="1249805">
                  <a:extLst>
                    <a:ext uri="{9D8B030D-6E8A-4147-A177-3AD203B41FA5}">
                      <a16:colId xmlns:a16="http://schemas.microsoft.com/office/drawing/2014/main" val="3189964085"/>
                    </a:ext>
                  </a:extLst>
                </a:gridCol>
              </a:tblGrid>
              <a:tr h="14717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FFFFFF"/>
                          </a:solidFill>
                          <a:effectLst/>
                          <a:latin typeface="Roboto" panose="02000000000000000000" pitchFamily="2" charset="0"/>
                          <a:ea typeface="Times New Roman" panose="02020603050405020304" pitchFamily="18" charset="0"/>
                        </a:rPr>
                        <a:t>Movie </a:t>
                      </a:r>
                      <a:endParaRPr lang="ko-KR" sz="1200" dirty="0"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B563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151055"/>
                  </a:ext>
                </a:extLst>
              </a:tr>
              <a:tr h="147172">
                <a:tc>
                  <a:txBody>
                    <a:bodyPr/>
                    <a:lstStyle/>
                    <a:p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Times New Roman" panose="02020603050405020304" pitchFamily="18" charset="0"/>
                        </a:rPr>
                        <a:t>id</a:t>
                      </a: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 </a:t>
                      </a:r>
                      <a:endParaRPr lang="ko-KR" sz="1200"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Times New Roman" panose="02020603050405020304" pitchFamily="18" charset="0"/>
                        </a:rPr>
                        <a:t>IntegerField</a:t>
                      </a: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 </a:t>
                      </a:r>
                      <a:endParaRPr lang="ko-KR" sz="1200"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6965711"/>
                  </a:ext>
                </a:extLst>
              </a:tr>
              <a:tr h="147172"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Times New Roman" panose="02020603050405020304" pitchFamily="18" charset="0"/>
                        </a:rPr>
                        <a:t>backdrop_path</a:t>
                      </a: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 </a:t>
                      </a:r>
                      <a:endParaRPr lang="ko-KR" sz="1200"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Times New Roman" panose="02020603050405020304" pitchFamily="18" charset="0"/>
                        </a:rPr>
                        <a:t>CharField</a:t>
                      </a: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 </a:t>
                      </a:r>
                      <a:endParaRPr lang="ko-KR" sz="1200"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529691"/>
                  </a:ext>
                </a:extLst>
              </a:tr>
              <a:tr h="147172"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Times New Roman" panose="02020603050405020304" pitchFamily="18" charset="0"/>
                        </a:rPr>
                        <a:t>original_language</a:t>
                      </a: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 </a:t>
                      </a:r>
                      <a:endParaRPr lang="ko-KR" sz="1200"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Times New Roman" panose="02020603050405020304" pitchFamily="18" charset="0"/>
                        </a:rPr>
                        <a:t>CharField</a:t>
                      </a: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 </a:t>
                      </a:r>
                      <a:endParaRPr lang="ko-KR" sz="1200"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8424967"/>
                  </a:ext>
                </a:extLst>
              </a:tr>
              <a:tr h="147172"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Times New Roman" panose="02020603050405020304" pitchFamily="18" charset="0"/>
                        </a:rPr>
                        <a:t>original_title</a:t>
                      </a: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 </a:t>
                      </a:r>
                      <a:endParaRPr lang="ko-KR" sz="1200"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Times New Roman" panose="02020603050405020304" pitchFamily="18" charset="0"/>
                        </a:rPr>
                        <a:t>CharField</a:t>
                      </a: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 </a:t>
                      </a:r>
                      <a:endParaRPr lang="ko-KR" sz="1200"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8712260"/>
                  </a:ext>
                </a:extLst>
              </a:tr>
              <a:tr h="147172"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Times New Roman" panose="02020603050405020304" pitchFamily="18" charset="0"/>
                        </a:rPr>
                        <a:t>overview</a:t>
                      </a: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 </a:t>
                      </a:r>
                      <a:endParaRPr lang="ko-KR" sz="1200"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Times New Roman" panose="02020603050405020304" pitchFamily="18" charset="0"/>
                        </a:rPr>
                        <a:t>TextField</a:t>
                      </a: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 </a:t>
                      </a:r>
                      <a:endParaRPr lang="ko-KR" sz="1200"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8161131"/>
                  </a:ext>
                </a:extLst>
              </a:tr>
              <a:tr h="147172"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Times New Roman" panose="02020603050405020304" pitchFamily="18" charset="0"/>
                        </a:rPr>
                        <a:t>popularity</a:t>
                      </a: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 </a:t>
                      </a:r>
                      <a:endParaRPr lang="ko-KR" sz="1200"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Times New Roman" panose="02020603050405020304" pitchFamily="18" charset="0"/>
                        </a:rPr>
                        <a:t>FloatField</a:t>
                      </a: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 </a:t>
                      </a:r>
                      <a:endParaRPr lang="ko-KR" sz="1200"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8551370"/>
                  </a:ext>
                </a:extLst>
              </a:tr>
              <a:tr h="147172"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Times New Roman" panose="02020603050405020304" pitchFamily="18" charset="0"/>
                        </a:rPr>
                        <a:t>poster_path</a:t>
                      </a: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 </a:t>
                      </a:r>
                      <a:endParaRPr lang="ko-KR" sz="1200"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Times New Roman" panose="02020603050405020304" pitchFamily="18" charset="0"/>
                        </a:rPr>
                        <a:t>CharField</a:t>
                      </a: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 </a:t>
                      </a:r>
                      <a:endParaRPr lang="ko-KR" sz="1200"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9986279"/>
                  </a:ext>
                </a:extLst>
              </a:tr>
              <a:tr h="147172"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Times New Roman" panose="02020603050405020304" pitchFamily="18" charset="0"/>
                        </a:rPr>
                        <a:t>release_date</a:t>
                      </a: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 </a:t>
                      </a:r>
                      <a:endParaRPr lang="ko-KR" sz="1200"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Times New Roman" panose="02020603050405020304" pitchFamily="18" charset="0"/>
                        </a:rPr>
                        <a:t>DateField</a:t>
                      </a: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 </a:t>
                      </a:r>
                      <a:endParaRPr lang="ko-KR" sz="1200"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6820347"/>
                  </a:ext>
                </a:extLst>
              </a:tr>
              <a:tr h="147172"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Times New Roman" panose="02020603050405020304" pitchFamily="18" charset="0"/>
                        </a:rPr>
                        <a:t>runtime</a:t>
                      </a: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 </a:t>
                      </a:r>
                      <a:endParaRPr lang="ko-KR" sz="1200"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Times New Roman" panose="02020603050405020304" pitchFamily="18" charset="0"/>
                        </a:rPr>
                        <a:t>IntegerField</a:t>
                      </a: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 </a:t>
                      </a:r>
                      <a:endParaRPr lang="ko-KR" sz="1200"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325605"/>
                  </a:ext>
                </a:extLst>
              </a:tr>
              <a:tr h="147172"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Times New Roman" panose="02020603050405020304" pitchFamily="18" charset="0"/>
                        </a:rPr>
                        <a:t>title</a:t>
                      </a: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 </a:t>
                      </a:r>
                      <a:endParaRPr lang="ko-KR" sz="1200"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Times New Roman" panose="02020603050405020304" pitchFamily="18" charset="0"/>
                        </a:rPr>
                        <a:t>CharField</a:t>
                      </a: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 </a:t>
                      </a:r>
                      <a:endParaRPr lang="ko-KR" sz="1200"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3891786"/>
                  </a:ext>
                </a:extLst>
              </a:tr>
              <a:tr h="147172"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Times New Roman" panose="02020603050405020304" pitchFamily="18" charset="0"/>
                        </a:rPr>
                        <a:t>vote_average</a:t>
                      </a: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 </a:t>
                      </a:r>
                      <a:endParaRPr lang="ko-KR" sz="1200"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Times New Roman" panose="02020603050405020304" pitchFamily="18" charset="0"/>
                        </a:rPr>
                        <a:t>FloatField</a:t>
                      </a: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 </a:t>
                      </a:r>
                      <a:endParaRPr lang="ko-KR" sz="1200"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1447797"/>
                  </a:ext>
                </a:extLst>
              </a:tr>
              <a:tr h="147172"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Times New Roman" panose="02020603050405020304" pitchFamily="18" charset="0"/>
                        </a:rPr>
                        <a:t>vote_count</a:t>
                      </a: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 </a:t>
                      </a:r>
                      <a:endParaRPr lang="ko-KR" sz="1200"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err="1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Times New Roman" panose="02020603050405020304" pitchFamily="18" charset="0"/>
                        </a:rPr>
                        <a:t>IntegerField</a:t>
                      </a: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 </a:t>
                      </a:r>
                      <a:endParaRPr lang="ko-KR" sz="1200" dirty="0"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7010908"/>
                  </a:ext>
                </a:extLst>
              </a:tr>
            </a:tbl>
          </a:graphicData>
        </a:graphic>
      </p:graphicFrame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EF4FDCB4-5398-EED9-8723-74F6BE2995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9048181"/>
              </p:ext>
            </p:extLst>
          </p:nvPr>
        </p:nvGraphicFramePr>
        <p:xfrm>
          <a:off x="8064866" y="4061816"/>
          <a:ext cx="2943694" cy="1150480"/>
        </p:xfrm>
        <a:graphic>
          <a:graphicData uri="http://schemas.openxmlformats.org/drawingml/2006/table">
            <a:tbl>
              <a:tblPr firstRow="1" firstCol="1" bandRow="1"/>
              <a:tblGrid>
                <a:gridCol w="1471847">
                  <a:extLst>
                    <a:ext uri="{9D8B030D-6E8A-4147-A177-3AD203B41FA5}">
                      <a16:colId xmlns:a16="http://schemas.microsoft.com/office/drawing/2014/main" val="2498313424"/>
                    </a:ext>
                  </a:extLst>
                </a:gridCol>
                <a:gridCol w="1471847">
                  <a:extLst>
                    <a:ext uri="{9D8B030D-6E8A-4147-A177-3AD203B41FA5}">
                      <a16:colId xmlns:a16="http://schemas.microsoft.com/office/drawing/2014/main" val="578495073"/>
                    </a:ext>
                  </a:extLst>
                </a:gridCol>
              </a:tblGrid>
              <a:tr h="230096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solidFill>
                            <a:srgbClr val="FFFFFF"/>
                          </a:solidFill>
                          <a:effectLst/>
                          <a:latin typeface="Roboto" panose="02000000000000000000" pitchFamily="2" charset="0"/>
                          <a:ea typeface="Times New Roman" panose="02020603050405020304" pitchFamily="18" charset="0"/>
                        </a:rPr>
                        <a:t>Character </a:t>
                      </a:r>
                      <a:endParaRPr lang="ko-KR" sz="1200"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B563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739939"/>
                  </a:ext>
                </a:extLst>
              </a:tr>
              <a:tr h="230096">
                <a:tc>
                  <a:txBody>
                    <a:bodyPr/>
                    <a:lstStyle/>
                    <a:p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Times New Roman" panose="02020603050405020304" pitchFamily="18" charset="0"/>
                        </a:rPr>
                        <a:t>id</a:t>
                      </a: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 </a:t>
                      </a:r>
                      <a:endParaRPr lang="ko-KR" sz="1200"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Times New Roman" panose="02020603050405020304" pitchFamily="18" charset="0"/>
                        </a:rPr>
                        <a:t>BigAutoField</a:t>
                      </a: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 </a:t>
                      </a:r>
                      <a:endParaRPr lang="ko-KR" sz="1200"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0318333"/>
                  </a:ext>
                </a:extLst>
              </a:tr>
              <a:tr h="230096">
                <a:tc>
                  <a:txBody>
                    <a:bodyPr/>
                    <a:lstStyle/>
                    <a:p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Times New Roman" panose="02020603050405020304" pitchFamily="18" charset="0"/>
                        </a:rPr>
                        <a:t>actor</a:t>
                      </a: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 </a:t>
                      </a:r>
                      <a:endParaRPr lang="ko-KR" sz="1200"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Times New Roman" panose="02020603050405020304" pitchFamily="18" charset="0"/>
                        </a:rPr>
                        <a:t>ForeignKey (id)</a:t>
                      </a: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 </a:t>
                      </a:r>
                      <a:endParaRPr lang="ko-KR" sz="1200"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8252638"/>
                  </a:ext>
                </a:extLst>
              </a:tr>
              <a:tr h="230096">
                <a:tc>
                  <a:txBody>
                    <a:bodyPr/>
                    <a:lstStyle/>
                    <a:p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Times New Roman" panose="02020603050405020304" pitchFamily="18" charset="0"/>
                        </a:rPr>
                        <a:t>movie</a:t>
                      </a: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 </a:t>
                      </a:r>
                      <a:endParaRPr lang="ko-KR" sz="1200"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Times New Roman" panose="02020603050405020304" pitchFamily="18" charset="0"/>
                        </a:rPr>
                        <a:t>ForeignKey (id)</a:t>
                      </a: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 </a:t>
                      </a:r>
                      <a:endParaRPr lang="ko-KR" sz="1200"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2831422"/>
                  </a:ext>
                </a:extLst>
              </a:tr>
              <a:tr h="230096"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Times New Roman" panose="02020603050405020304" pitchFamily="18" charset="0"/>
                        </a:rPr>
                        <a:t>character</a:t>
                      </a: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 </a:t>
                      </a:r>
                      <a:endParaRPr lang="ko-KR" sz="1200"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err="1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Times New Roman" panose="02020603050405020304" pitchFamily="18" charset="0"/>
                        </a:rPr>
                        <a:t>CharField</a:t>
                      </a: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 </a:t>
                      </a:r>
                      <a:endParaRPr lang="ko-KR" sz="1200" dirty="0"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4941237"/>
                  </a:ext>
                </a:extLst>
              </a:tr>
            </a:tbl>
          </a:graphicData>
        </a:graphic>
      </p:graphicFrame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4D529927-7738-99A4-90D3-2F5C3FD4288A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3208362" y="2488559"/>
            <a:ext cx="1484890" cy="273892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E699C24F-BAFB-4767-F151-87283B89B83C}"/>
              </a:ext>
            </a:extLst>
          </p:cNvPr>
          <p:cNvCxnSpPr/>
          <p:nvPr/>
        </p:nvCxnSpPr>
        <p:spPr>
          <a:xfrm flipV="1">
            <a:off x="3282216" y="2922572"/>
            <a:ext cx="1411036" cy="619525"/>
          </a:xfrm>
          <a:prstGeom prst="bentConnector3">
            <a:avLst>
              <a:gd name="adj1" fmla="val 4659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5" name="연결선: 꺾임 34">
            <a:extLst>
              <a:ext uri="{FF2B5EF4-FFF2-40B4-BE49-F238E27FC236}">
                <a16:creationId xmlns:a16="http://schemas.microsoft.com/office/drawing/2014/main" id="{8386D3EE-B6B7-FC8B-9E45-693B091F8281}"/>
              </a:ext>
            </a:extLst>
          </p:cNvPr>
          <p:cNvCxnSpPr>
            <a:cxnSpLocks/>
          </p:cNvCxnSpPr>
          <p:nvPr/>
        </p:nvCxnSpPr>
        <p:spPr>
          <a:xfrm flipV="1">
            <a:off x="3245288" y="4061818"/>
            <a:ext cx="1411040" cy="91444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4FC3D344-ADD0-2644-43D7-A1B85CE4218C}"/>
              </a:ext>
            </a:extLst>
          </p:cNvPr>
          <p:cNvCxnSpPr>
            <a:cxnSpLocks/>
          </p:cNvCxnSpPr>
          <p:nvPr/>
        </p:nvCxnSpPr>
        <p:spPr>
          <a:xfrm>
            <a:off x="7192862" y="2546310"/>
            <a:ext cx="247466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350EAD2D-D3A3-1D15-0894-A5661E720FF3}"/>
              </a:ext>
            </a:extLst>
          </p:cNvPr>
          <p:cNvCxnSpPr>
            <a:cxnSpLocks/>
          </p:cNvCxnSpPr>
          <p:nvPr/>
        </p:nvCxnSpPr>
        <p:spPr>
          <a:xfrm>
            <a:off x="7440328" y="4172980"/>
            <a:ext cx="624538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C036388B-91D4-1450-0653-267445673AC2}"/>
              </a:ext>
            </a:extLst>
          </p:cNvPr>
          <p:cNvCxnSpPr>
            <a:cxnSpLocks/>
          </p:cNvCxnSpPr>
          <p:nvPr/>
        </p:nvCxnSpPr>
        <p:spPr>
          <a:xfrm>
            <a:off x="7440328" y="2546310"/>
            <a:ext cx="0" cy="162667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A6767577-FF2E-60A6-16B3-240A9F6E64E8}"/>
              </a:ext>
            </a:extLst>
          </p:cNvPr>
          <p:cNvCxnSpPr/>
          <p:nvPr/>
        </p:nvCxnSpPr>
        <p:spPr>
          <a:xfrm flipH="1">
            <a:off x="8624236" y="2446376"/>
            <a:ext cx="773288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65065726-5387-5591-BBE1-20A916B6F9D6}"/>
              </a:ext>
            </a:extLst>
          </p:cNvPr>
          <p:cNvCxnSpPr/>
          <p:nvPr/>
        </p:nvCxnSpPr>
        <p:spPr>
          <a:xfrm>
            <a:off x="8643486" y="2446376"/>
            <a:ext cx="0" cy="161544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2CA37E0-B5A7-FF23-F280-00597D7E1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6C0C9-059E-42C6-925F-EAFAC4DEDDCF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72078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568</TotalTime>
  <Words>549</Words>
  <Application>Microsoft Office PowerPoint</Application>
  <PresentationFormat>와이드스크린</PresentationFormat>
  <Paragraphs>292</Paragraphs>
  <Slides>18</Slides>
  <Notes>11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5" baseType="lpstr">
      <vt:lpstr>Spoqa Han Sans Neo Bold</vt:lpstr>
      <vt:lpstr>Arial</vt:lpstr>
      <vt:lpstr>맑은 고딕</vt:lpstr>
      <vt:lpstr>Spoqa Han Sans Neo</vt:lpstr>
      <vt:lpstr>Roboto</vt:lpstr>
      <vt:lpstr>Times New Roman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김현빈</dc:creator>
  <cp:lastModifiedBy>김현빈</cp:lastModifiedBy>
  <cp:revision>15</cp:revision>
  <dcterms:created xsi:type="dcterms:W3CDTF">2023-05-25T12:25:47Z</dcterms:created>
  <dcterms:modified xsi:type="dcterms:W3CDTF">2023-05-25T23:28:27Z</dcterms:modified>
</cp:coreProperties>
</file>